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39"/>
  </p:notesMasterIdLst>
  <p:sldIdLst>
    <p:sldId id="424" r:id="rId5"/>
    <p:sldId id="549" r:id="rId6"/>
    <p:sldId id="517" r:id="rId7"/>
    <p:sldId id="273" r:id="rId8"/>
    <p:sldId id="307" r:id="rId9"/>
    <p:sldId id="550" r:id="rId10"/>
    <p:sldId id="489" r:id="rId11"/>
    <p:sldId id="554" r:id="rId12"/>
    <p:sldId id="543" r:id="rId13"/>
    <p:sldId id="545" r:id="rId14"/>
    <p:sldId id="544" r:id="rId15"/>
    <p:sldId id="546" r:id="rId16"/>
    <p:sldId id="264" r:id="rId17"/>
    <p:sldId id="547" r:id="rId18"/>
    <p:sldId id="486" r:id="rId19"/>
    <p:sldId id="520" r:id="rId20"/>
    <p:sldId id="527" r:id="rId21"/>
    <p:sldId id="557" r:id="rId22"/>
    <p:sldId id="556" r:id="rId23"/>
    <p:sldId id="256" r:id="rId24"/>
    <p:sldId id="548" r:id="rId25"/>
    <p:sldId id="532" r:id="rId26"/>
    <p:sldId id="534" r:id="rId27"/>
    <p:sldId id="535" r:id="rId28"/>
    <p:sldId id="524" r:id="rId29"/>
    <p:sldId id="537" r:id="rId30"/>
    <p:sldId id="540" r:id="rId31"/>
    <p:sldId id="541" r:id="rId32"/>
    <p:sldId id="538" r:id="rId33"/>
    <p:sldId id="539" r:id="rId34"/>
    <p:sldId id="519" r:id="rId35"/>
    <p:sldId id="553" r:id="rId36"/>
    <p:sldId id="558" r:id="rId37"/>
    <p:sldId id="552" r:id="rId38"/>
  </p:sldIdLst>
  <p:sldSz cx="12192000" cy="6858000"/>
  <p:notesSz cx="6669088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0" autoAdjust="0"/>
    <p:restoredTop sz="82726" autoAdjust="0"/>
  </p:normalViewPr>
  <p:slideViewPr>
    <p:cSldViewPr snapToGrid="0">
      <p:cViewPr varScale="1">
        <p:scale>
          <a:sx n="90" d="100"/>
          <a:sy n="90" d="100"/>
        </p:scale>
        <p:origin x="25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i Saukkonen" userId="fb46f4cf-2fce-4eb8-9a79-bad4398e078c" providerId="ADAL" clId="{8891CE0A-0A58-413D-A582-E9C029A637E8}"/>
    <pc:docChg chg="delSld modSld">
      <pc:chgData name="Pasi Saukkonen" userId="fb46f4cf-2fce-4eb8-9a79-bad4398e078c" providerId="ADAL" clId="{8891CE0A-0A58-413D-A582-E9C029A637E8}" dt="2021-02-15T08:39:43.727" v="37" actId="6549"/>
      <pc:docMkLst>
        <pc:docMk/>
      </pc:docMkLst>
      <pc:sldChg chg="modNotesTx">
        <pc:chgData name="Pasi Saukkonen" userId="fb46f4cf-2fce-4eb8-9a79-bad4398e078c" providerId="ADAL" clId="{8891CE0A-0A58-413D-A582-E9C029A637E8}" dt="2021-02-15T08:38:25.788" v="18" actId="6549"/>
        <pc:sldMkLst>
          <pc:docMk/>
          <pc:sldMk cId="2951388076" sldId="256"/>
        </pc:sldMkLst>
      </pc:sldChg>
      <pc:sldChg chg="modNotesTx">
        <pc:chgData name="Pasi Saukkonen" userId="fb46f4cf-2fce-4eb8-9a79-bad4398e078c" providerId="ADAL" clId="{8891CE0A-0A58-413D-A582-E9C029A637E8}" dt="2021-02-15T08:37:43.387" v="11" actId="6549"/>
        <pc:sldMkLst>
          <pc:docMk/>
          <pc:sldMk cId="3064938360" sldId="264"/>
        </pc:sldMkLst>
      </pc:sldChg>
      <pc:sldChg chg="del">
        <pc:chgData name="Pasi Saukkonen" userId="fb46f4cf-2fce-4eb8-9a79-bad4398e078c" providerId="ADAL" clId="{8891CE0A-0A58-413D-A582-E9C029A637E8}" dt="2021-02-15T08:37:22.025" v="6" actId="47"/>
        <pc:sldMkLst>
          <pc:docMk/>
          <pc:sldMk cId="78821915" sldId="271"/>
        </pc:sldMkLst>
      </pc:sldChg>
      <pc:sldChg chg="modNotesTx">
        <pc:chgData name="Pasi Saukkonen" userId="fb46f4cf-2fce-4eb8-9a79-bad4398e078c" providerId="ADAL" clId="{8891CE0A-0A58-413D-A582-E9C029A637E8}" dt="2021-02-15T08:36:53.541" v="0" actId="6549"/>
        <pc:sldMkLst>
          <pc:docMk/>
          <pc:sldMk cId="2785850384" sldId="273"/>
        </pc:sldMkLst>
      </pc:sldChg>
      <pc:sldChg chg="modNotesTx">
        <pc:chgData name="Pasi Saukkonen" userId="fb46f4cf-2fce-4eb8-9a79-bad4398e078c" providerId="ADAL" clId="{8891CE0A-0A58-413D-A582-E9C029A637E8}" dt="2021-02-15T08:36:58.075" v="1" actId="6549"/>
        <pc:sldMkLst>
          <pc:docMk/>
          <pc:sldMk cId="2934434924" sldId="307"/>
        </pc:sldMkLst>
      </pc:sldChg>
      <pc:sldChg chg="del">
        <pc:chgData name="Pasi Saukkonen" userId="fb46f4cf-2fce-4eb8-9a79-bad4398e078c" providerId="ADAL" clId="{8891CE0A-0A58-413D-A582-E9C029A637E8}" dt="2021-02-15T08:37:03.439" v="2" actId="47"/>
        <pc:sldMkLst>
          <pc:docMk/>
          <pc:sldMk cId="1022628908" sldId="482"/>
        </pc:sldMkLst>
      </pc:sldChg>
      <pc:sldChg chg="del">
        <pc:chgData name="Pasi Saukkonen" userId="fb46f4cf-2fce-4eb8-9a79-bad4398e078c" providerId="ADAL" clId="{8891CE0A-0A58-413D-A582-E9C029A637E8}" dt="2021-02-15T08:37:16.136" v="4" actId="47"/>
        <pc:sldMkLst>
          <pc:docMk/>
          <pc:sldMk cId="2244041653" sldId="484"/>
        </pc:sldMkLst>
      </pc:sldChg>
      <pc:sldChg chg="modNotesTx">
        <pc:chgData name="Pasi Saukkonen" userId="fb46f4cf-2fce-4eb8-9a79-bad4398e078c" providerId="ADAL" clId="{8891CE0A-0A58-413D-A582-E9C029A637E8}" dt="2021-02-15T08:39:43.727" v="37" actId="6549"/>
        <pc:sldMkLst>
          <pc:docMk/>
          <pc:sldMk cId="4036733337" sldId="489"/>
        </pc:sldMkLst>
      </pc:sldChg>
      <pc:sldChg chg="modNotesTx">
        <pc:chgData name="Pasi Saukkonen" userId="fb46f4cf-2fce-4eb8-9a79-bad4398e078c" providerId="ADAL" clId="{8891CE0A-0A58-413D-A582-E9C029A637E8}" dt="2021-02-15T08:39:15.395" v="33" actId="6549"/>
        <pc:sldMkLst>
          <pc:docMk/>
          <pc:sldMk cId="4160958675" sldId="519"/>
        </pc:sldMkLst>
      </pc:sldChg>
      <pc:sldChg chg="modNotesTx">
        <pc:chgData name="Pasi Saukkonen" userId="fb46f4cf-2fce-4eb8-9a79-bad4398e078c" providerId="ADAL" clId="{8891CE0A-0A58-413D-A582-E9C029A637E8}" dt="2021-02-15T08:38:19.829" v="17" actId="6549"/>
        <pc:sldMkLst>
          <pc:docMk/>
          <pc:sldMk cId="2304826259" sldId="520"/>
        </pc:sldMkLst>
      </pc:sldChg>
      <pc:sldChg chg="modNotesTx">
        <pc:chgData name="Pasi Saukkonen" userId="fb46f4cf-2fce-4eb8-9a79-bad4398e078c" providerId="ADAL" clId="{8891CE0A-0A58-413D-A582-E9C029A637E8}" dt="2021-02-15T08:38:48.861" v="27" actId="6549"/>
        <pc:sldMkLst>
          <pc:docMk/>
          <pc:sldMk cId="774219344" sldId="524"/>
        </pc:sldMkLst>
      </pc:sldChg>
      <pc:sldChg chg="modNotesTx">
        <pc:chgData name="Pasi Saukkonen" userId="fb46f4cf-2fce-4eb8-9a79-bad4398e078c" providerId="ADAL" clId="{8891CE0A-0A58-413D-A582-E9C029A637E8}" dt="2021-02-15T08:38:15.722" v="16" actId="6549"/>
        <pc:sldMkLst>
          <pc:docMk/>
          <pc:sldMk cId="1518958219" sldId="527"/>
        </pc:sldMkLst>
      </pc:sldChg>
      <pc:sldChg chg="del">
        <pc:chgData name="Pasi Saukkonen" userId="fb46f4cf-2fce-4eb8-9a79-bad4398e078c" providerId="ADAL" clId="{8891CE0A-0A58-413D-A582-E9C029A637E8}" dt="2021-02-15T08:37:59.064" v="13" actId="47"/>
        <pc:sldMkLst>
          <pc:docMk/>
          <pc:sldMk cId="4279917159" sldId="528"/>
        </pc:sldMkLst>
      </pc:sldChg>
      <pc:sldChg chg="del">
        <pc:chgData name="Pasi Saukkonen" userId="fb46f4cf-2fce-4eb8-9a79-bad4398e078c" providerId="ADAL" clId="{8891CE0A-0A58-413D-A582-E9C029A637E8}" dt="2021-02-15T08:38:30.998" v="20" actId="47"/>
        <pc:sldMkLst>
          <pc:docMk/>
          <pc:sldMk cId="1623951773" sldId="531"/>
        </pc:sldMkLst>
      </pc:sldChg>
      <pc:sldChg chg="modNotesTx">
        <pc:chgData name="Pasi Saukkonen" userId="fb46f4cf-2fce-4eb8-9a79-bad4398e078c" providerId="ADAL" clId="{8891CE0A-0A58-413D-A582-E9C029A637E8}" dt="2021-02-15T08:38:33.813" v="21" actId="6549"/>
        <pc:sldMkLst>
          <pc:docMk/>
          <pc:sldMk cId="1800068640" sldId="532"/>
        </pc:sldMkLst>
      </pc:sldChg>
      <pc:sldChg chg="modNotesTx">
        <pc:chgData name="Pasi Saukkonen" userId="fb46f4cf-2fce-4eb8-9a79-bad4398e078c" providerId="ADAL" clId="{8891CE0A-0A58-413D-A582-E9C029A637E8}" dt="2021-02-15T08:38:37.323" v="22" actId="6549"/>
        <pc:sldMkLst>
          <pc:docMk/>
          <pc:sldMk cId="1414636827" sldId="534"/>
        </pc:sldMkLst>
      </pc:sldChg>
      <pc:sldChg chg="modNotesTx">
        <pc:chgData name="Pasi Saukkonen" userId="fb46f4cf-2fce-4eb8-9a79-bad4398e078c" providerId="ADAL" clId="{8891CE0A-0A58-413D-A582-E9C029A637E8}" dt="2021-02-15T08:38:42.468" v="23" actId="6549"/>
        <pc:sldMkLst>
          <pc:docMk/>
          <pc:sldMk cId="323135054" sldId="535"/>
        </pc:sldMkLst>
      </pc:sldChg>
      <pc:sldChg chg="del">
        <pc:chgData name="Pasi Saukkonen" userId="fb46f4cf-2fce-4eb8-9a79-bad4398e078c" providerId="ADAL" clId="{8891CE0A-0A58-413D-A582-E9C029A637E8}" dt="2021-02-15T08:38:45.320" v="25" actId="47"/>
        <pc:sldMkLst>
          <pc:docMk/>
          <pc:sldMk cId="328267383" sldId="536"/>
        </pc:sldMkLst>
      </pc:sldChg>
      <pc:sldChg chg="modNotesTx">
        <pc:chgData name="Pasi Saukkonen" userId="fb46f4cf-2fce-4eb8-9a79-bad4398e078c" providerId="ADAL" clId="{8891CE0A-0A58-413D-A582-E9C029A637E8}" dt="2021-02-15T08:38:52.654" v="28" actId="6549"/>
        <pc:sldMkLst>
          <pc:docMk/>
          <pc:sldMk cId="859860249" sldId="537"/>
        </pc:sldMkLst>
      </pc:sldChg>
      <pc:sldChg chg="modNotesTx">
        <pc:chgData name="Pasi Saukkonen" userId="fb46f4cf-2fce-4eb8-9a79-bad4398e078c" providerId="ADAL" clId="{8891CE0A-0A58-413D-A582-E9C029A637E8}" dt="2021-02-15T08:39:07.923" v="31" actId="6549"/>
        <pc:sldMkLst>
          <pc:docMk/>
          <pc:sldMk cId="3482818844" sldId="538"/>
        </pc:sldMkLst>
      </pc:sldChg>
      <pc:sldChg chg="modNotesTx">
        <pc:chgData name="Pasi Saukkonen" userId="fb46f4cf-2fce-4eb8-9a79-bad4398e078c" providerId="ADAL" clId="{8891CE0A-0A58-413D-A582-E9C029A637E8}" dt="2021-02-15T08:39:12.350" v="32" actId="6549"/>
        <pc:sldMkLst>
          <pc:docMk/>
          <pc:sldMk cId="4199496807" sldId="539"/>
        </pc:sldMkLst>
      </pc:sldChg>
      <pc:sldChg chg="modNotesTx">
        <pc:chgData name="Pasi Saukkonen" userId="fb46f4cf-2fce-4eb8-9a79-bad4398e078c" providerId="ADAL" clId="{8891CE0A-0A58-413D-A582-E9C029A637E8}" dt="2021-02-15T08:38:59.339" v="29" actId="6549"/>
        <pc:sldMkLst>
          <pc:docMk/>
          <pc:sldMk cId="616722181" sldId="540"/>
        </pc:sldMkLst>
      </pc:sldChg>
      <pc:sldChg chg="modNotesTx">
        <pc:chgData name="Pasi Saukkonen" userId="fb46f4cf-2fce-4eb8-9a79-bad4398e078c" providerId="ADAL" clId="{8891CE0A-0A58-413D-A582-E9C029A637E8}" dt="2021-02-15T08:39:03.658" v="30" actId="6549"/>
        <pc:sldMkLst>
          <pc:docMk/>
          <pc:sldMk cId="2249677689" sldId="541"/>
        </pc:sldMkLst>
      </pc:sldChg>
      <pc:sldChg chg="del">
        <pc:chgData name="Pasi Saukkonen" userId="fb46f4cf-2fce-4eb8-9a79-bad4398e078c" providerId="ADAL" clId="{8891CE0A-0A58-413D-A582-E9C029A637E8}" dt="2021-02-15T08:38:46.028" v="26" actId="47"/>
        <pc:sldMkLst>
          <pc:docMk/>
          <pc:sldMk cId="2495696721" sldId="542"/>
        </pc:sldMkLst>
      </pc:sldChg>
      <pc:sldChg chg="modNotesTx">
        <pc:chgData name="Pasi Saukkonen" userId="fb46f4cf-2fce-4eb8-9a79-bad4398e078c" providerId="ADAL" clId="{8891CE0A-0A58-413D-A582-E9C029A637E8}" dt="2021-02-15T08:37:26.165" v="7" actId="6549"/>
        <pc:sldMkLst>
          <pc:docMk/>
          <pc:sldMk cId="1443091148" sldId="543"/>
        </pc:sldMkLst>
      </pc:sldChg>
      <pc:sldChg chg="modNotesTx">
        <pc:chgData name="Pasi Saukkonen" userId="fb46f4cf-2fce-4eb8-9a79-bad4398e078c" providerId="ADAL" clId="{8891CE0A-0A58-413D-A582-E9C029A637E8}" dt="2021-02-15T08:37:32.726" v="9" actId="6549"/>
        <pc:sldMkLst>
          <pc:docMk/>
          <pc:sldMk cId="3500819697" sldId="544"/>
        </pc:sldMkLst>
      </pc:sldChg>
      <pc:sldChg chg="modNotesTx">
        <pc:chgData name="Pasi Saukkonen" userId="fb46f4cf-2fce-4eb8-9a79-bad4398e078c" providerId="ADAL" clId="{8891CE0A-0A58-413D-A582-E9C029A637E8}" dt="2021-02-15T08:37:29.704" v="8" actId="6549"/>
        <pc:sldMkLst>
          <pc:docMk/>
          <pc:sldMk cId="1178620341" sldId="545"/>
        </pc:sldMkLst>
      </pc:sldChg>
      <pc:sldChg chg="modNotesTx">
        <pc:chgData name="Pasi Saukkonen" userId="fb46f4cf-2fce-4eb8-9a79-bad4398e078c" providerId="ADAL" clId="{8891CE0A-0A58-413D-A582-E9C029A637E8}" dt="2021-02-15T08:37:38.841" v="10" actId="6549"/>
        <pc:sldMkLst>
          <pc:docMk/>
          <pc:sldMk cId="1408176317" sldId="546"/>
        </pc:sldMkLst>
      </pc:sldChg>
      <pc:sldChg chg="modNotesTx">
        <pc:chgData name="Pasi Saukkonen" userId="fb46f4cf-2fce-4eb8-9a79-bad4398e078c" providerId="ADAL" clId="{8891CE0A-0A58-413D-A582-E9C029A637E8}" dt="2021-02-15T08:37:47.471" v="12" actId="6549"/>
        <pc:sldMkLst>
          <pc:docMk/>
          <pc:sldMk cId="3009654916" sldId="547"/>
        </pc:sldMkLst>
      </pc:sldChg>
      <pc:sldChg chg="modNotesTx">
        <pc:chgData name="Pasi Saukkonen" userId="fb46f4cf-2fce-4eb8-9a79-bad4398e078c" providerId="ADAL" clId="{8891CE0A-0A58-413D-A582-E9C029A637E8}" dt="2021-02-15T08:38:29.047" v="19" actId="6549"/>
        <pc:sldMkLst>
          <pc:docMk/>
          <pc:sldMk cId="3964892361" sldId="548"/>
        </pc:sldMkLst>
      </pc:sldChg>
      <pc:sldChg chg="modNotesTx">
        <pc:chgData name="Pasi Saukkonen" userId="fb46f4cf-2fce-4eb8-9a79-bad4398e078c" providerId="ADAL" clId="{8891CE0A-0A58-413D-A582-E9C029A637E8}" dt="2021-02-15T08:37:06.011" v="3" actId="6549"/>
        <pc:sldMkLst>
          <pc:docMk/>
          <pc:sldMk cId="327721375" sldId="550"/>
        </pc:sldMkLst>
      </pc:sldChg>
      <pc:sldChg chg="del">
        <pc:chgData name="Pasi Saukkonen" userId="fb46f4cf-2fce-4eb8-9a79-bad4398e078c" providerId="ADAL" clId="{8891CE0A-0A58-413D-A582-E9C029A637E8}" dt="2021-02-15T08:38:44.504" v="24" actId="47"/>
        <pc:sldMkLst>
          <pc:docMk/>
          <pc:sldMk cId="827376303" sldId="551"/>
        </pc:sldMkLst>
      </pc:sldChg>
      <pc:sldChg chg="modNotesTx">
        <pc:chgData name="Pasi Saukkonen" userId="fb46f4cf-2fce-4eb8-9a79-bad4398e078c" providerId="ADAL" clId="{8891CE0A-0A58-413D-A582-E9C029A637E8}" dt="2021-02-15T08:39:28.038" v="36" actId="6549"/>
        <pc:sldMkLst>
          <pc:docMk/>
          <pc:sldMk cId="1444951123" sldId="552"/>
        </pc:sldMkLst>
      </pc:sldChg>
      <pc:sldChg chg="modNotesTx">
        <pc:chgData name="Pasi Saukkonen" userId="fb46f4cf-2fce-4eb8-9a79-bad4398e078c" providerId="ADAL" clId="{8891CE0A-0A58-413D-A582-E9C029A637E8}" dt="2021-02-15T08:39:19.469" v="34" actId="6549"/>
        <pc:sldMkLst>
          <pc:docMk/>
          <pc:sldMk cId="3495979572" sldId="553"/>
        </pc:sldMkLst>
      </pc:sldChg>
      <pc:sldChg chg="modNotesTx">
        <pc:chgData name="Pasi Saukkonen" userId="fb46f4cf-2fce-4eb8-9a79-bad4398e078c" providerId="ADAL" clId="{8891CE0A-0A58-413D-A582-E9C029A637E8}" dt="2021-02-15T08:37:19.500" v="5" actId="6549"/>
        <pc:sldMkLst>
          <pc:docMk/>
          <pc:sldMk cId="2829626785" sldId="554"/>
        </pc:sldMkLst>
      </pc:sldChg>
      <pc:sldChg chg="modNotesTx">
        <pc:chgData name="Pasi Saukkonen" userId="fb46f4cf-2fce-4eb8-9a79-bad4398e078c" providerId="ADAL" clId="{8891CE0A-0A58-413D-A582-E9C029A637E8}" dt="2021-02-15T08:38:06.200" v="14" actId="6549"/>
        <pc:sldMkLst>
          <pc:docMk/>
          <pc:sldMk cId="871851014" sldId="556"/>
        </pc:sldMkLst>
      </pc:sldChg>
      <pc:sldChg chg="modNotesTx">
        <pc:chgData name="Pasi Saukkonen" userId="fb46f4cf-2fce-4eb8-9a79-bad4398e078c" providerId="ADAL" clId="{8891CE0A-0A58-413D-A582-E9C029A637E8}" dt="2021-02-15T08:38:10.487" v="15" actId="6549"/>
        <pc:sldMkLst>
          <pc:docMk/>
          <pc:sldMk cId="3953986232" sldId="557"/>
        </pc:sldMkLst>
      </pc:sldChg>
      <pc:sldChg chg="modNotesTx">
        <pc:chgData name="Pasi Saukkonen" userId="fb46f4cf-2fce-4eb8-9a79-bad4398e078c" providerId="ADAL" clId="{8891CE0A-0A58-413D-A582-E9C029A637E8}" dt="2021-02-15T08:39:24.429" v="35" actId="6549"/>
        <pc:sldMkLst>
          <pc:docMk/>
          <pc:sldMk cId="282369696" sldId="5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inatii\Documents\Maaseutuluotain%20Varsinais-Suomi\01_V&#228;est&#246;\V&#228;kiluk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inatii\Documents\Maaseutuluotain%20Varsinais-Suomi\02_Ty&#246;llisyys\ty&#246;paika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inatii\Documents\Maaseutuluotain%20Varsinais-Suomi\Tilastot\03_Elinkeinot\Maatalous_puutarhayr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inatii\Documents\Maaseutuluotain%20Varsinais-Suomi\Tilastot\01_V&#228;est&#246;\Kes&#228;m&#246;ki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inatii\Documents\Maaseutuluotain%20Varsinais-Suomi\01_V&#228;est&#246;\Kausiv&#228;est&#246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'väestö 2005-2018'!$A$11</c:f>
              <c:strCache>
                <c:ptCount val="1"/>
                <c:pt idx="0">
                  <c:v>Kaupunki + kehys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'väestö 2005-2018'!$B$10:$O$10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'väestö 2005-2018'!$B$11:$O$11</c:f>
              <c:numCache>
                <c:formatCode>General</c:formatCode>
                <c:ptCount val="14"/>
                <c:pt idx="0">
                  <c:v>100</c:v>
                </c:pt>
                <c:pt idx="1">
                  <c:v>100.8</c:v>
                </c:pt>
                <c:pt idx="2">
                  <c:v>101.3</c:v>
                </c:pt>
                <c:pt idx="3">
                  <c:v>101.9</c:v>
                </c:pt>
                <c:pt idx="4">
                  <c:v>102.5</c:v>
                </c:pt>
                <c:pt idx="5">
                  <c:v>103.2</c:v>
                </c:pt>
                <c:pt idx="6">
                  <c:v>103.9</c:v>
                </c:pt>
                <c:pt idx="7">
                  <c:v>104.7</c:v>
                </c:pt>
                <c:pt idx="8">
                  <c:v>105.3</c:v>
                </c:pt>
                <c:pt idx="9">
                  <c:v>106.2</c:v>
                </c:pt>
                <c:pt idx="10">
                  <c:v>106.7</c:v>
                </c:pt>
                <c:pt idx="11">
                  <c:v>107.2</c:v>
                </c:pt>
                <c:pt idx="12">
                  <c:v>108</c:v>
                </c:pt>
                <c:pt idx="13">
                  <c:v>108.6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90-42F5-849C-690A969DEB14}"/>
            </c:ext>
          </c:extLst>
        </c:ser>
        <c:ser>
          <c:idx val="1"/>
          <c:order val="1"/>
          <c:tx>
            <c:strRef>
              <c:f>'väestö 2005-2018'!$A$12</c:f>
              <c:strCache>
                <c:ptCount val="1"/>
                <c:pt idx="0">
                  <c:v>Kaupungin läheinen maaseutu</c:v>
                </c:pt>
              </c:strCache>
            </c:strRef>
          </c:tx>
          <c:spPr>
            <a:ln w="38100" cap="rnd">
              <a:solidFill>
                <a:srgbClr val="BE802E"/>
              </a:solidFill>
              <a:round/>
            </a:ln>
            <a:effectLst/>
          </c:spPr>
          <c:marker>
            <c:symbol val="none"/>
          </c:marker>
          <c:cat>
            <c:numRef>
              <c:f>'väestö 2005-2018'!$B$10:$O$10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'väestö 2005-2018'!$B$12:$O$12</c:f>
              <c:numCache>
                <c:formatCode>General</c:formatCode>
                <c:ptCount val="14"/>
                <c:pt idx="0">
                  <c:v>100</c:v>
                </c:pt>
                <c:pt idx="1">
                  <c:v>100.4</c:v>
                </c:pt>
                <c:pt idx="2">
                  <c:v>100.9</c:v>
                </c:pt>
                <c:pt idx="3">
                  <c:v>101.7</c:v>
                </c:pt>
                <c:pt idx="4">
                  <c:v>101.9</c:v>
                </c:pt>
                <c:pt idx="5">
                  <c:v>102.3</c:v>
                </c:pt>
                <c:pt idx="6">
                  <c:v>102.3</c:v>
                </c:pt>
                <c:pt idx="7">
                  <c:v>102.1</c:v>
                </c:pt>
                <c:pt idx="8">
                  <c:v>102</c:v>
                </c:pt>
                <c:pt idx="9">
                  <c:v>101.9</c:v>
                </c:pt>
                <c:pt idx="10">
                  <c:v>101.4</c:v>
                </c:pt>
                <c:pt idx="11">
                  <c:v>100.9</c:v>
                </c:pt>
                <c:pt idx="12">
                  <c:v>100.1</c:v>
                </c:pt>
                <c:pt idx="13">
                  <c:v>99.1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90-42F5-849C-690A969DEB14}"/>
            </c:ext>
          </c:extLst>
        </c:ser>
        <c:ser>
          <c:idx val="2"/>
          <c:order val="2"/>
          <c:tx>
            <c:strRef>
              <c:f>'väestö 2005-2018'!$A$13</c:f>
              <c:strCache>
                <c:ptCount val="1"/>
                <c:pt idx="0">
                  <c:v>Paikalliskeskukset</c:v>
                </c:pt>
              </c:strCache>
            </c:strRef>
          </c:tx>
          <c:spPr>
            <a:ln w="38100" cap="rnd">
              <a:solidFill>
                <a:srgbClr val="B852B8"/>
              </a:solidFill>
              <a:round/>
            </a:ln>
            <a:effectLst/>
          </c:spPr>
          <c:marker>
            <c:symbol val="none"/>
          </c:marker>
          <c:cat>
            <c:numRef>
              <c:f>'väestö 2005-2018'!$B$10:$O$10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'väestö 2005-2018'!$B$13:$O$13</c:f>
              <c:numCache>
                <c:formatCode>General</c:formatCode>
                <c:ptCount val="14"/>
                <c:pt idx="0">
                  <c:v>100</c:v>
                </c:pt>
                <c:pt idx="1">
                  <c:v>99.3</c:v>
                </c:pt>
                <c:pt idx="2">
                  <c:v>98.6</c:v>
                </c:pt>
                <c:pt idx="3">
                  <c:v>98.5</c:v>
                </c:pt>
                <c:pt idx="4">
                  <c:v>98.2</c:v>
                </c:pt>
                <c:pt idx="5">
                  <c:v>98</c:v>
                </c:pt>
                <c:pt idx="6">
                  <c:v>97.5</c:v>
                </c:pt>
                <c:pt idx="7">
                  <c:v>96.8</c:v>
                </c:pt>
                <c:pt idx="8">
                  <c:v>96.7</c:v>
                </c:pt>
                <c:pt idx="9">
                  <c:v>97.1</c:v>
                </c:pt>
                <c:pt idx="10">
                  <c:v>96.6</c:v>
                </c:pt>
                <c:pt idx="11">
                  <c:v>95.9</c:v>
                </c:pt>
                <c:pt idx="12">
                  <c:v>96.4</c:v>
                </c:pt>
                <c:pt idx="13">
                  <c:v>96.3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90-42F5-849C-690A969DEB14}"/>
            </c:ext>
          </c:extLst>
        </c:ser>
        <c:ser>
          <c:idx val="3"/>
          <c:order val="3"/>
          <c:tx>
            <c:strRef>
              <c:f>'väestö 2005-2018'!$A$14</c:f>
              <c:strCache>
                <c:ptCount val="1"/>
                <c:pt idx="0">
                  <c:v>Ydinmaaseutu</c:v>
                </c:pt>
              </c:strCache>
            </c:strRef>
          </c:tx>
          <c:spPr>
            <a:ln w="38100" cap="rnd">
              <a:solidFill>
                <a:srgbClr val="FBE5A7"/>
              </a:solidFill>
              <a:round/>
            </a:ln>
            <a:effectLst/>
          </c:spPr>
          <c:marker>
            <c:symbol val="none"/>
          </c:marker>
          <c:cat>
            <c:numRef>
              <c:f>'väestö 2005-2018'!$B$10:$O$10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'väestö 2005-2018'!$B$14:$O$14</c:f>
              <c:numCache>
                <c:formatCode>General</c:formatCode>
                <c:ptCount val="14"/>
                <c:pt idx="0">
                  <c:v>100</c:v>
                </c:pt>
                <c:pt idx="1">
                  <c:v>99.4</c:v>
                </c:pt>
                <c:pt idx="2">
                  <c:v>99.1</c:v>
                </c:pt>
                <c:pt idx="3">
                  <c:v>98.5</c:v>
                </c:pt>
                <c:pt idx="4">
                  <c:v>98</c:v>
                </c:pt>
                <c:pt idx="5">
                  <c:v>97.6</c:v>
                </c:pt>
                <c:pt idx="6">
                  <c:v>97.1</c:v>
                </c:pt>
                <c:pt idx="7">
                  <c:v>96.6</c:v>
                </c:pt>
                <c:pt idx="8">
                  <c:v>96.1</c:v>
                </c:pt>
                <c:pt idx="9">
                  <c:v>95.9</c:v>
                </c:pt>
                <c:pt idx="10">
                  <c:v>95.1</c:v>
                </c:pt>
                <c:pt idx="11">
                  <c:v>94.3</c:v>
                </c:pt>
                <c:pt idx="12">
                  <c:v>94</c:v>
                </c:pt>
                <c:pt idx="13">
                  <c:v>93.1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E90-42F5-849C-690A969DEB14}"/>
            </c:ext>
          </c:extLst>
        </c:ser>
        <c:ser>
          <c:idx val="4"/>
          <c:order val="4"/>
          <c:tx>
            <c:strRef>
              <c:f>'väestö 2005-2018'!$A$15</c:f>
              <c:strCache>
                <c:ptCount val="1"/>
                <c:pt idx="0">
                  <c:v>Harvaan asuttu maaseutu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'väestö 2005-2018'!$B$10:$O$10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'väestö 2005-2018'!$B$15:$O$15</c:f>
              <c:numCache>
                <c:formatCode>General</c:formatCode>
                <c:ptCount val="14"/>
                <c:pt idx="0">
                  <c:v>100</c:v>
                </c:pt>
                <c:pt idx="1">
                  <c:v>99.1</c:v>
                </c:pt>
                <c:pt idx="2">
                  <c:v>97.5</c:v>
                </c:pt>
                <c:pt idx="3">
                  <c:v>96.3</c:v>
                </c:pt>
                <c:pt idx="4">
                  <c:v>94.5</c:v>
                </c:pt>
                <c:pt idx="5">
                  <c:v>94.4</c:v>
                </c:pt>
                <c:pt idx="6">
                  <c:v>93.1</c:v>
                </c:pt>
                <c:pt idx="7">
                  <c:v>92.6</c:v>
                </c:pt>
                <c:pt idx="8">
                  <c:v>92</c:v>
                </c:pt>
                <c:pt idx="9">
                  <c:v>91.2</c:v>
                </c:pt>
                <c:pt idx="10">
                  <c:v>90.1</c:v>
                </c:pt>
                <c:pt idx="11">
                  <c:v>89.1</c:v>
                </c:pt>
                <c:pt idx="12">
                  <c:v>87.7</c:v>
                </c:pt>
                <c:pt idx="13">
                  <c:v>87.7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E90-42F5-849C-690A969DE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439464"/>
        <c:axId val="326325440"/>
      </c:lineChart>
      <c:catAx>
        <c:axId val="440439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26325440"/>
        <c:crosses val="autoZero"/>
        <c:auto val="1"/>
        <c:lblAlgn val="ctr"/>
        <c:lblOffset val="100"/>
        <c:noMultiLvlLbl val="0"/>
      </c:catAx>
      <c:valAx>
        <c:axId val="326325440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40439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500"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Sheet1!$A$13</c:f>
              <c:strCache>
                <c:ptCount val="1"/>
                <c:pt idx="0">
                  <c:v>Koko alue</c:v>
                </c:pt>
              </c:strCache>
            </c:strRef>
          </c:tx>
          <c:spPr>
            <a:ln w="28575" cap="rnd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Sheet1!$B$12:$L$12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Sheet1!$B$13:$L$13</c:f>
              <c:numCache>
                <c:formatCode>General</c:formatCode>
                <c:ptCount val="11"/>
                <c:pt idx="0" formatCode="#,##0">
                  <c:v>100</c:v>
                </c:pt>
                <c:pt idx="1">
                  <c:v>100.18875910349156</c:v>
                </c:pt>
                <c:pt idx="2">
                  <c:v>95.594323605104279</c:v>
                </c:pt>
                <c:pt idx="3">
                  <c:v>96.182979572178468</c:v>
                </c:pt>
                <c:pt idx="4">
                  <c:v>97.379751207717717</c:v>
                </c:pt>
                <c:pt idx="5">
                  <c:v>95.91881412579724</c:v>
                </c:pt>
                <c:pt idx="6">
                  <c:v>94.115386299397244</c:v>
                </c:pt>
                <c:pt idx="7">
                  <c:v>93.023210558833981</c:v>
                </c:pt>
                <c:pt idx="8">
                  <c:v>92.43358160669024</c:v>
                </c:pt>
                <c:pt idx="9">
                  <c:v>93.408026153838676</c:v>
                </c:pt>
                <c:pt idx="10">
                  <c:v>96.614011957986506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23-41CE-AB5D-6EC97610C04C}"/>
            </c:ext>
          </c:extLst>
        </c:ser>
        <c:ser>
          <c:idx val="1"/>
          <c:order val="1"/>
          <c:tx>
            <c:strRef>
              <c:f>Sheet1!$A$14</c:f>
              <c:strCache>
                <c:ptCount val="1"/>
                <c:pt idx="0">
                  <c:v>Ydinmaaseutu + harvaan asuttu maaseutu</c:v>
                </c:pt>
              </c:strCache>
            </c:strRef>
          </c:tx>
          <c:spPr>
            <a:ln w="38100" cap="rnd">
              <a:solidFill>
                <a:srgbClr val="FBE5A7"/>
              </a:solidFill>
              <a:round/>
            </a:ln>
            <a:effectLst/>
          </c:spPr>
          <c:marker>
            <c:symbol val="none"/>
          </c:marker>
          <c:cat>
            <c:numRef>
              <c:f>Sheet1!$B$12:$L$12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Sheet1!$B$14:$L$14</c:f>
              <c:numCache>
                <c:formatCode>General</c:formatCode>
                <c:ptCount val="11"/>
                <c:pt idx="0" formatCode="#,##0">
                  <c:v>100</c:v>
                </c:pt>
                <c:pt idx="1">
                  <c:v>99.604550708766808</c:v>
                </c:pt>
                <c:pt idx="2">
                  <c:v>91.865912271095695</c:v>
                </c:pt>
                <c:pt idx="3">
                  <c:v>92.054511163837688</c:v>
                </c:pt>
                <c:pt idx="4">
                  <c:v>95.881243535925037</c:v>
                </c:pt>
                <c:pt idx="5">
                  <c:v>97.353531666362471</c:v>
                </c:pt>
                <c:pt idx="6">
                  <c:v>95.905578876924011</c:v>
                </c:pt>
                <c:pt idx="7">
                  <c:v>90.363204964409562</c:v>
                </c:pt>
                <c:pt idx="8">
                  <c:v>92.44996045507088</c:v>
                </c:pt>
                <c:pt idx="9">
                  <c:v>92.127517186834581</c:v>
                </c:pt>
                <c:pt idx="10">
                  <c:v>94.04392529050314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23-41CE-AB5D-6EC97610C04C}"/>
            </c:ext>
          </c:extLst>
        </c:ser>
        <c:ser>
          <c:idx val="2"/>
          <c:order val="2"/>
          <c:tx>
            <c:strRef>
              <c:f>Sheet1!$A$15</c:f>
              <c:strCache>
                <c:ptCount val="1"/>
                <c:pt idx="0">
                  <c:v>Kaup. läheinen maaseutu</c:v>
                </c:pt>
              </c:strCache>
            </c:strRef>
          </c:tx>
          <c:spPr>
            <a:ln w="38100" cap="rnd">
              <a:solidFill>
                <a:srgbClr val="BE802E"/>
              </a:solidFill>
              <a:round/>
            </a:ln>
            <a:effectLst/>
          </c:spPr>
          <c:marker>
            <c:symbol val="none"/>
          </c:marker>
          <c:cat>
            <c:numRef>
              <c:f>Sheet1!$B$12:$L$12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Sheet1!$B$15:$L$15</c:f>
              <c:numCache>
                <c:formatCode>General</c:formatCode>
                <c:ptCount val="11"/>
                <c:pt idx="0" formatCode="#,##0">
                  <c:v>100</c:v>
                </c:pt>
                <c:pt idx="1">
                  <c:v>100.11153054221002</c:v>
                </c:pt>
                <c:pt idx="2">
                  <c:v>89.722031571722709</c:v>
                </c:pt>
                <c:pt idx="3">
                  <c:v>90.777282086479076</c:v>
                </c:pt>
                <c:pt idx="4">
                  <c:v>90.760123541523669</c:v>
                </c:pt>
                <c:pt idx="5">
                  <c:v>93.35964310226494</c:v>
                </c:pt>
                <c:pt idx="6">
                  <c:v>90.245367192862048</c:v>
                </c:pt>
                <c:pt idx="7">
                  <c:v>87.474262182566918</c:v>
                </c:pt>
                <c:pt idx="8">
                  <c:v>86.496225120109813</c:v>
                </c:pt>
                <c:pt idx="9">
                  <c:v>85.990048043925867</c:v>
                </c:pt>
                <c:pt idx="10">
                  <c:v>86.307481125600546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23-41CE-AB5D-6EC97610C04C}"/>
            </c:ext>
          </c:extLst>
        </c:ser>
        <c:ser>
          <c:idx val="3"/>
          <c:order val="3"/>
          <c:tx>
            <c:strRef>
              <c:f>Sheet1!$A$16</c:f>
              <c:strCache>
                <c:ptCount val="1"/>
                <c:pt idx="0">
                  <c:v>Paikalliskeskukset</c:v>
                </c:pt>
              </c:strCache>
            </c:strRef>
          </c:tx>
          <c:spPr>
            <a:ln w="38100" cap="rnd">
              <a:solidFill>
                <a:srgbClr val="B852B8"/>
              </a:solidFill>
              <a:round/>
            </a:ln>
            <a:effectLst/>
          </c:spPr>
          <c:marker>
            <c:symbol val="none"/>
          </c:marker>
          <c:cat>
            <c:numRef>
              <c:f>Sheet1!$B$12:$L$12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Sheet1!$B$16:$L$16</c:f>
              <c:numCache>
                <c:formatCode>General</c:formatCode>
                <c:ptCount val="11"/>
                <c:pt idx="0" formatCode="#,##0">
                  <c:v>100</c:v>
                </c:pt>
                <c:pt idx="1">
                  <c:v>97.936977715877433</c:v>
                </c:pt>
                <c:pt idx="2">
                  <c:v>94.080779944289688</c:v>
                </c:pt>
                <c:pt idx="3">
                  <c:v>94.394150417827291</c:v>
                </c:pt>
                <c:pt idx="4">
                  <c:v>96.344011142061277</c:v>
                </c:pt>
                <c:pt idx="5">
                  <c:v>96.483286908077986</c:v>
                </c:pt>
                <c:pt idx="6">
                  <c:v>97.762883008356553</c:v>
                </c:pt>
                <c:pt idx="7">
                  <c:v>98.998955431754879</c:v>
                </c:pt>
                <c:pt idx="8">
                  <c:v>97.284122562674085</c:v>
                </c:pt>
                <c:pt idx="9">
                  <c:v>97.21448467966573</c:v>
                </c:pt>
                <c:pt idx="10">
                  <c:v>115.5466573816156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23-41CE-AB5D-6EC97610C04C}"/>
            </c:ext>
          </c:extLst>
        </c:ser>
        <c:ser>
          <c:idx val="4"/>
          <c:order val="4"/>
          <c:tx>
            <c:strRef>
              <c:f>Sheet1!$A$17</c:f>
              <c:strCache>
                <c:ptCount val="1"/>
                <c:pt idx="0">
                  <c:v>Kaupunki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Sheet1!$B$12:$L$12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Sheet1!$B$17:$L$17</c:f>
              <c:numCache>
                <c:formatCode>General</c:formatCode>
                <c:ptCount val="11"/>
                <c:pt idx="0" formatCode="#,##0">
                  <c:v>100</c:v>
                </c:pt>
                <c:pt idx="1">
                  <c:v>100.17072495484686</c:v>
                </c:pt>
                <c:pt idx="2">
                  <c:v>94.608650943271854</c:v>
                </c:pt>
                <c:pt idx="3">
                  <c:v>93.639671469816619</c:v>
                </c:pt>
                <c:pt idx="4">
                  <c:v>96.002135709859857</c:v>
                </c:pt>
                <c:pt idx="5">
                  <c:v>96.498490501364486</c:v>
                </c:pt>
                <c:pt idx="6">
                  <c:v>92.555337297140511</c:v>
                </c:pt>
                <c:pt idx="7">
                  <c:v>90.17243879609245</c:v>
                </c:pt>
                <c:pt idx="8">
                  <c:v>90.440061698284836</c:v>
                </c:pt>
                <c:pt idx="9">
                  <c:v>91.334554994528901</c:v>
                </c:pt>
                <c:pt idx="10">
                  <c:v>93.649559015464121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023-41CE-AB5D-6EC97610C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9296864"/>
        <c:axId val="359301456"/>
      </c:lineChart>
      <c:catAx>
        <c:axId val="35929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59301456"/>
        <c:crosses val="autoZero"/>
        <c:auto val="1"/>
        <c:lblAlgn val="ctr"/>
        <c:lblOffset val="100"/>
        <c:noMultiLvlLbl val="0"/>
      </c:catAx>
      <c:valAx>
        <c:axId val="359301456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Vuosi 2007=100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5929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191087701867982"/>
          <c:y val="0.10301696273651591"/>
          <c:w val="0.29823662215930874"/>
          <c:h val="0.793966074526968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Sheet1!$K$1</c:f>
              <c:strCache>
                <c:ptCount val="1"/>
                <c:pt idx="0">
                  <c:v>Koko maa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Sheet1!$J$2:$J$12</c:f>
              <c:strCache>
                <c:ptCount val="11"/>
                <c:pt idx="0">
                  <c:v>Muu nautakarjatalous 2)</c:v>
                </c:pt>
                <c:pt idx="1">
                  <c:v>Naudanlihan tuotanto</c:v>
                </c:pt>
                <c:pt idx="2">
                  <c:v>Muu laidunkarja 3)</c:v>
                </c:pt>
                <c:pt idx="3">
                  <c:v>Siipikarjatalous</c:v>
                </c:pt>
                <c:pt idx="4">
                  <c:v>Lypsykarjatalous</c:v>
                </c:pt>
                <c:pt idx="5">
                  <c:v>Kasvihuonetuotanto</c:v>
                </c:pt>
                <c:pt idx="6">
                  <c:v>Sikatalous</c:v>
                </c:pt>
                <c:pt idx="7">
                  <c:v>Avomaantuotanto 1)</c:v>
                </c:pt>
                <c:pt idx="8">
                  <c:v>Sekamuotoinen tuotanto</c:v>
                </c:pt>
                <c:pt idx="9">
                  <c:v>Muu kasvinviljely</c:v>
                </c:pt>
                <c:pt idx="10">
                  <c:v>Viljanviljely</c:v>
                </c:pt>
              </c:strCache>
            </c:strRef>
          </c:cat>
          <c:val>
            <c:numRef>
              <c:f>Sheet1!$K$2:$K$12</c:f>
              <c:numCache>
                <c:formatCode>General</c:formatCode>
                <c:ptCount val="11"/>
                <c:pt idx="0">
                  <c:v>1.0832825981987277</c:v>
                </c:pt>
                <c:pt idx="1">
                  <c:v>6.0210358364999061</c:v>
                </c:pt>
                <c:pt idx="2">
                  <c:v>4.5346713412969999</c:v>
                </c:pt>
                <c:pt idx="3">
                  <c:v>0.91323242290009021</c:v>
                </c:pt>
                <c:pt idx="4">
                  <c:v>13.148447504881069</c:v>
                </c:pt>
                <c:pt idx="5">
                  <c:v>1.6522159007410826</c:v>
                </c:pt>
                <c:pt idx="6">
                  <c:v>1.2113449999999999</c:v>
                </c:pt>
                <c:pt idx="7">
                  <c:v>2.9433376020825897</c:v>
                </c:pt>
                <c:pt idx="8">
                  <c:v>3.9783343480360256</c:v>
                </c:pt>
                <c:pt idx="9">
                  <c:v>32.609745344614026</c:v>
                </c:pt>
                <c:pt idx="10">
                  <c:v>31.904352024856721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2-4FD5-A2C8-9B968D13CE8A}"/>
            </c:ext>
          </c:extLst>
        </c:ser>
        <c:ser>
          <c:idx val="1"/>
          <c:order val="1"/>
          <c:tx>
            <c:strRef>
              <c:f>Sheet1!$L$1</c:f>
              <c:strCache>
                <c:ptCount val="1"/>
                <c:pt idx="0">
                  <c:v>Varsinais-Suomi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Sheet1!$J$2:$J$12</c:f>
              <c:strCache>
                <c:ptCount val="11"/>
                <c:pt idx="0">
                  <c:v>Muu nautakarjatalous 2)</c:v>
                </c:pt>
                <c:pt idx="1">
                  <c:v>Naudanlihan tuotanto</c:v>
                </c:pt>
                <c:pt idx="2">
                  <c:v>Muu laidunkarja 3)</c:v>
                </c:pt>
                <c:pt idx="3">
                  <c:v>Siipikarjatalous</c:v>
                </c:pt>
                <c:pt idx="4">
                  <c:v>Lypsykarjatalous</c:v>
                </c:pt>
                <c:pt idx="5">
                  <c:v>Kasvihuonetuotanto</c:v>
                </c:pt>
                <c:pt idx="6">
                  <c:v>Sikatalous</c:v>
                </c:pt>
                <c:pt idx="7">
                  <c:v>Avomaantuotanto 1)</c:v>
                </c:pt>
                <c:pt idx="8">
                  <c:v>Sekamuotoinen tuotanto</c:v>
                </c:pt>
                <c:pt idx="9">
                  <c:v>Muu kasvinviljely</c:v>
                </c:pt>
                <c:pt idx="10">
                  <c:v>Viljanviljely</c:v>
                </c:pt>
              </c:strCache>
            </c:strRef>
          </c:cat>
          <c:val>
            <c:numRef>
              <c:f>Sheet1!$L$2:$L$12</c:f>
              <c:numCache>
                <c:formatCode>General</c:formatCode>
                <c:ptCount val="11"/>
                <c:pt idx="0">
                  <c:v>0.17881978939002582</c:v>
                </c:pt>
                <c:pt idx="1">
                  <c:v>2.125968607192529</c:v>
                </c:pt>
                <c:pt idx="2">
                  <c:v>2.4836081859725812</c:v>
                </c:pt>
                <c:pt idx="3">
                  <c:v>3.0995430160937811</c:v>
                </c:pt>
                <c:pt idx="4">
                  <c:v>3.3181005364593683</c:v>
                </c:pt>
                <c:pt idx="5">
                  <c:v>3.7154778462149811</c:v>
                </c:pt>
                <c:pt idx="6">
                  <c:v>2.8213789999999999</c:v>
                </c:pt>
                <c:pt idx="7">
                  <c:v>4.0731174249950328</c:v>
                </c:pt>
                <c:pt idx="8">
                  <c:v>6.9143651897476648</c:v>
                </c:pt>
                <c:pt idx="9">
                  <c:v>16.6302404132724</c:v>
                </c:pt>
                <c:pt idx="10">
                  <c:v>54.639380091396781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62-4FD5-A2C8-9B968D13C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477760048"/>
        <c:axId val="477761360"/>
      </c:barChart>
      <c:catAx>
        <c:axId val="47776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7761360"/>
        <c:crosses val="autoZero"/>
        <c:auto val="1"/>
        <c:lblAlgn val="ctr"/>
        <c:lblOffset val="100"/>
        <c:noMultiLvlLbl val="0"/>
      </c:catAx>
      <c:valAx>
        <c:axId val="477761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776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0265250650146"/>
          <c:y val="3.1506907331239134E-2"/>
          <c:w val="0.79774345916267331"/>
          <c:h val="0.896806824549317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Paikkakuntalaisten omistamat kesämökit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Sheet2!$A$2:$A$27</c:f>
              <c:strCache>
                <c:ptCount val="26"/>
                <c:pt idx="0">
                  <c:v>Raisio</c:v>
                </c:pt>
                <c:pt idx="1">
                  <c:v>Aura</c:v>
                </c:pt>
                <c:pt idx="2">
                  <c:v>Oripää</c:v>
                </c:pt>
                <c:pt idx="3">
                  <c:v>Rusko</c:v>
                </c:pt>
                <c:pt idx="4">
                  <c:v>Marttila</c:v>
                </c:pt>
                <c:pt idx="5">
                  <c:v>Lieto</c:v>
                </c:pt>
                <c:pt idx="6">
                  <c:v>Koski Tl</c:v>
                </c:pt>
                <c:pt idx="7">
                  <c:v>Paimio</c:v>
                </c:pt>
                <c:pt idx="8">
                  <c:v>Nousiainen</c:v>
                </c:pt>
                <c:pt idx="9">
                  <c:v>Loimaa</c:v>
                </c:pt>
                <c:pt idx="10">
                  <c:v>Kaarina</c:v>
                </c:pt>
                <c:pt idx="11">
                  <c:v>Vehmaa</c:v>
                </c:pt>
                <c:pt idx="12">
                  <c:v>Masku</c:v>
                </c:pt>
                <c:pt idx="13">
                  <c:v>Pöytyä</c:v>
                </c:pt>
                <c:pt idx="14">
                  <c:v>Pyhäranta</c:v>
                </c:pt>
                <c:pt idx="15">
                  <c:v>Mynämäki</c:v>
                </c:pt>
                <c:pt idx="16">
                  <c:v>Laitila</c:v>
                </c:pt>
                <c:pt idx="17">
                  <c:v>Sauvo</c:v>
                </c:pt>
                <c:pt idx="18">
                  <c:v>Taivassalo</c:v>
                </c:pt>
                <c:pt idx="19">
                  <c:v>Somero</c:v>
                </c:pt>
                <c:pt idx="20">
                  <c:v>Kustavi</c:v>
                </c:pt>
                <c:pt idx="21">
                  <c:v>Uusikaupunki</c:v>
                </c:pt>
                <c:pt idx="22">
                  <c:v>Kemiönsaari</c:v>
                </c:pt>
                <c:pt idx="23">
                  <c:v>Naantali</c:v>
                </c:pt>
                <c:pt idx="24">
                  <c:v>Salo</c:v>
                </c:pt>
                <c:pt idx="25">
                  <c:v>Parainen</c:v>
                </c:pt>
              </c:strCache>
            </c:strRef>
          </c:cat>
          <c:val>
            <c:numRef>
              <c:f>Sheet2!$B$2:$B$27</c:f>
              <c:numCache>
                <c:formatCode>General</c:formatCode>
                <c:ptCount val="26"/>
                <c:pt idx="0">
                  <c:v>24</c:v>
                </c:pt>
                <c:pt idx="1">
                  <c:v>22</c:v>
                </c:pt>
                <c:pt idx="2">
                  <c:v>29</c:v>
                </c:pt>
                <c:pt idx="3">
                  <c:v>45</c:v>
                </c:pt>
                <c:pt idx="4">
                  <c:v>65</c:v>
                </c:pt>
                <c:pt idx="5">
                  <c:v>81</c:v>
                </c:pt>
                <c:pt idx="6">
                  <c:v>87</c:v>
                </c:pt>
                <c:pt idx="7">
                  <c:v>106</c:v>
                </c:pt>
                <c:pt idx="8">
                  <c:v>82</c:v>
                </c:pt>
                <c:pt idx="9">
                  <c:v>319</c:v>
                </c:pt>
                <c:pt idx="10">
                  <c:v>228</c:v>
                </c:pt>
                <c:pt idx="11">
                  <c:v>185</c:v>
                </c:pt>
                <c:pt idx="12">
                  <c:v>154</c:v>
                </c:pt>
                <c:pt idx="13">
                  <c:v>193</c:v>
                </c:pt>
                <c:pt idx="14">
                  <c:v>125</c:v>
                </c:pt>
                <c:pt idx="15">
                  <c:v>246</c:v>
                </c:pt>
                <c:pt idx="16">
                  <c:v>501</c:v>
                </c:pt>
                <c:pt idx="17">
                  <c:v>161</c:v>
                </c:pt>
                <c:pt idx="18">
                  <c:v>238</c:v>
                </c:pt>
                <c:pt idx="19">
                  <c:v>540</c:v>
                </c:pt>
                <c:pt idx="20">
                  <c:v>167</c:v>
                </c:pt>
                <c:pt idx="21" formatCode="#,##0">
                  <c:v>1023</c:v>
                </c:pt>
                <c:pt idx="22">
                  <c:v>632</c:v>
                </c:pt>
                <c:pt idx="23">
                  <c:v>936</c:v>
                </c:pt>
                <c:pt idx="24" formatCode="#,##0">
                  <c:v>2192</c:v>
                </c:pt>
                <c:pt idx="25" formatCode="#,##0">
                  <c:v>1352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5-4E32-B1DD-44BB07299ED0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Ulkopaikkakuntalaisten omistamat kesämökit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Sheet2!$A$2:$A$27</c:f>
              <c:strCache>
                <c:ptCount val="26"/>
                <c:pt idx="0">
                  <c:v>Raisio</c:v>
                </c:pt>
                <c:pt idx="1">
                  <c:v>Aura</c:v>
                </c:pt>
                <c:pt idx="2">
                  <c:v>Oripää</c:v>
                </c:pt>
                <c:pt idx="3">
                  <c:v>Rusko</c:v>
                </c:pt>
                <c:pt idx="4">
                  <c:v>Marttila</c:v>
                </c:pt>
                <c:pt idx="5">
                  <c:v>Lieto</c:v>
                </c:pt>
                <c:pt idx="6">
                  <c:v>Koski Tl</c:v>
                </c:pt>
                <c:pt idx="7">
                  <c:v>Paimio</c:v>
                </c:pt>
                <c:pt idx="8">
                  <c:v>Nousiainen</c:v>
                </c:pt>
                <c:pt idx="9">
                  <c:v>Loimaa</c:v>
                </c:pt>
                <c:pt idx="10">
                  <c:v>Kaarina</c:v>
                </c:pt>
                <c:pt idx="11">
                  <c:v>Vehmaa</c:v>
                </c:pt>
                <c:pt idx="12">
                  <c:v>Masku</c:v>
                </c:pt>
                <c:pt idx="13">
                  <c:v>Pöytyä</c:v>
                </c:pt>
                <c:pt idx="14">
                  <c:v>Pyhäranta</c:v>
                </c:pt>
                <c:pt idx="15">
                  <c:v>Mynämäki</c:v>
                </c:pt>
                <c:pt idx="16">
                  <c:v>Laitila</c:v>
                </c:pt>
                <c:pt idx="17">
                  <c:v>Sauvo</c:v>
                </c:pt>
                <c:pt idx="18">
                  <c:v>Taivassalo</c:v>
                </c:pt>
                <c:pt idx="19">
                  <c:v>Somero</c:v>
                </c:pt>
                <c:pt idx="20">
                  <c:v>Kustavi</c:v>
                </c:pt>
                <c:pt idx="21">
                  <c:v>Uusikaupunki</c:v>
                </c:pt>
                <c:pt idx="22">
                  <c:v>Kemiönsaari</c:v>
                </c:pt>
                <c:pt idx="23">
                  <c:v>Naantali</c:v>
                </c:pt>
                <c:pt idx="24">
                  <c:v>Salo</c:v>
                </c:pt>
                <c:pt idx="25">
                  <c:v>Parainen</c:v>
                </c:pt>
              </c:strCache>
            </c:strRef>
          </c:cat>
          <c:val>
            <c:numRef>
              <c:f>Sheet2!$C$2:$C$27</c:f>
              <c:numCache>
                <c:formatCode>General</c:formatCode>
                <c:ptCount val="26"/>
                <c:pt idx="0">
                  <c:v>22</c:v>
                </c:pt>
                <c:pt idx="1">
                  <c:v>56</c:v>
                </c:pt>
                <c:pt idx="2">
                  <c:v>59</c:v>
                </c:pt>
                <c:pt idx="3">
                  <c:v>106</c:v>
                </c:pt>
                <c:pt idx="4">
                  <c:v>128</c:v>
                </c:pt>
                <c:pt idx="5">
                  <c:v>138</c:v>
                </c:pt>
                <c:pt idx="6">
                  <c:v>143</c:v>
                </c:pt>
                <c:pt idx="7">
                  <c:v>159</c:v>
                </c:pt>
                <c:pt idx="8">
                  <c:v>205</c:v>
                </c:pt>
                <c:pt idx="9">
                  <c:v>341</c:v>
                </c:pt>
                <c:pt idx="10">
                  <c:v>447</c:v>
                </c:pt>
                <c:pt idx="11">
                  <c:v>573</c:v>
                </c:pt>
                <c:pt idx="12">
                  <c:v>662</c:v>
                </c:pt>
                <c:pt idx="13">
                  <c:v>658</c:v>
                </c:pt>
                <c:pt idx="14">
                  <c:v>746</c:v>
                </c:pt>
                <c:pt idx="15">
                  <c:v>681</c:v>
                </c:pt>
                <c:pt idx="16">
                  <c:v>692</c:v>
                </c:pt>
                <c:pt idx="17" formatCode="#,##0">
                  <c:v>1039</c:v>
                </c:pt>
                <c:pt idx="18" formatCode="#,##0">
                  <c:v>1531</c:v>
                </c:pt>
                <c:pt idx="19" formatCode="#,##0">
                  <c:v>1381</c:v>
                </c:pt>
                <c:pt idx="20" formatCode="#,##0">
                  <c:v>2488</c:v>
                </c:pt>
                <c:pt idx="21" formatCode="#,##0">
                  <c:v>2424</c:v>
                </c:pt>
                <c:pt idx="22" formatCode="#,##0">
                  <c:v>3384</c:v>
                </c:pt>
                <c:pt idx="23" formatCode="#,##0">
                  <c:v>3141</c:v>
                </c:pt>
                <c:pt idx="24" formatCode="#,##0">
                  <c:v>3898</c:v>
                </c:pt>
                <c:pt idx="25" formatCode="#,##0">
                  <c:v>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05-4E32-B1DD-44BB07299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76963344"/>
        <c:axId val="476963016"/>
      </c:barChart>
      <c:catAx>
        <c:axId val="476963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6963016"/>
        <c:crosses val="autoZero"/>
        <c:auto val="1"/>
        <c:lblAlgn val="ctr"/>
        <c:lblOffset val="100"/>
        <c:noMultiLvlLbl val="0"/>
      </c:catAx>
      <c:valAx>
        <c:axId val="476963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696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123028155135712"/>
          <c:y val="0.25738954493836758"/>
          <c:w val="0.3806106506741726"/>
          <c:h val="0.21025438637475977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300"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Tammikuu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Sheet1!$B$11:$H$11</c:f>
              <c:strCache>
                <c:ptCount val="7"/>
                <c:pt idx="0">
                  <c:v>Sisempi kaupunkialue</c:v>
                </c:pt>
                <c:pt idx="1">
                  <c:v>Ulompi kaupunkialue</c:v>
                </c:pt>
                <c:pt idx="2">
                  <c:v>Kaupungin kehysalue</c:v>
                </c:pt>
                <c:pt idx="3">
                  <c:v>Paikalliskeskukset</c:v>
                </c:pt>
                <c:pt idx="4">
                  <c:v>Kaupungin läheinen maaseutu</c:v>
                </c:pt>
                <c:pt idx="5">
                  <c:v>Ydinmaaseutu</c:v>
                </c:pt>
                <c:pt idx="6">
                  <c:v>Harvaan asuttu maaseutu</c:v>
                </c:pt>
              </c:strCache>
            </c:strRef>
          </c:cat>
          <c:val>
            <c:numRef>
              <c:f>Sheet1!$B$12:$H$12</c:f>
              <c:numCache>
                <c:formatCode>0</c:formatCode>
                <c:ptCount val="7"/>
                <c:pt idx="0">
                  <c:v>-4568.9659999999858</c:v>
                </c:pt>
                <c:pt idx="1">
                  <c:v>-684.7980000000025</c:v>
                </c:pt>
                <c:pt idx="2">
                  <c:v>-12.460999999995693</c:v>
                </c:pt>
                <c:pt idx="3">
                  <c:v>-226.09400000000096</c:v>
                </c:pt>
                <c:pt idx="4">
                  <c:v>2218.155999999999</c:v>
                </c:pt>
                <c:pt idx="5">
                  <c:v>3291.6979999999967</c:v>
                </c:pt>
                <c:pt idx="6">
                  <c:v>1648.4740000000002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9-4797-94BC-699241ABC331}"/>
            </c:ext>
          </c:extLst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Kesäkuu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Sheet1!$B$11:$H$11</c:f>
              <c:strCache>
                <c:ptCount val="7"/>
                <c:pt idx="0">
                  <c:v>Sisempi kaupunkialue</c:v>
                </c:pt>
                <c:pt idx="1">
                  <c:v>Ulompi kaupunkialue</c:v>
                </c:pt>
                <c:pt idx="2">
                  <c:v>Kaupungin kehysalue</c:v>
                </c:pt>
                <c:pt idx="3">
                  <c:v>Paikalliskeskukset</c:v>
                </c:pt>
                <c:pt idx="4">
                  <c:v>Kaupungin läheinen maaseutu</c:v>
                </c:pt>
                <c:pt idx="5">
                  <c:v>Ydinmaaseutu</c:v>
                </c:pt>
                <c:pt idx="6">
                  <c:v>Harvaan asuttu maaseutu</c:v>
                </c:pt>
              </c:strCache>
            </c:strRef>
          </c:cat>
          <c:val>
            <c:numRef>
              <c:f>Sheet1!$B$13:$H$13</c:f>
              <c:numCache>
                <c:formatCode>0</c:formatCode>
                <c:ptCount val="7"/>
                <c:pt idx="0">
                  <c:v>-38189.660000000003</c:v>
                </c:pt>
                <c:pt idx="1">
                  <c:v>-5723.8799999999974</c:v>
                </c:pt>
                <c:pt idx="2">
                  <c:v>-104.14999999999418</c:v>
                </c:pt>
                <c:pt idx="3">
                  <c:v>-1889.8100000000013</c:v>
                </c:pt>
                <c:pt idx="4">
                  <c:v>18540.440000000002</c:v>
                </c:pt>
                <c:pt idx="5">
                  <c:v>27513.630000000005</c:v>
                </c:pt>
                <c:pt idx="6">
                  <c:v>13778.75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9-4797-94BC-699241ABC331}"/>
            </c:ext>
          </c:extLst>
        </c:ser>
        <c:ser>
          <c:idx val="2"/>
          <c:order val="2"/>
          <c:tx>
            <c:strRef>
              <c:f>Sheet1!$A$14</c:f>
              <c:strCache>
                <c:ptCount val="1"/>
                <c:pt idx="0">
                  <c:v>Heinäkuu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Sheet1!$B$11:$H$11</c:f>
              <c:strCache>
                <c:ptCount val="7"/>
                <c:pt idx="0">
                  <c:v>Sisempi kaupunkialue</c:v>
                </c:pt>
                <c:pt idx="1">
                  <c:v>Ulompi kaupunkialue</c:v>
                </c:pt>
                <c:pt idx="2">
                  <c:v>Kaupungin kehysalue</c:v>
                </c:pt>
                <c:pt idx="3">
                  <c:v>Paikalliskeskukset</c:v>
                </c:pt>
                <c:pt idx="4">
                  <c:v>Kaupungin läheinen maaseutu</c:v>
                </c:pt>
                <c:pt idx="5">
                  <c:v>Ydinmaaseutu</c:v>
                </c:pt>
                <c:pt idx="6">
                  <c:v>Harvaan asuttu maaseutu</c:v>
                </c:pt>
              </c:strCache>
            </c:strRef>
          </c:cat>
          <c:val>
            <c:numRef>
              <c:f>Sheet1!$B$14:$H$14</c:f>
              <c:numCache>
                <c:formatCode>0</c:formatCode>
                <c:ptCount val="7"/>
                <c:pt idx="0">
                  <c:v>-47931.040000000008</c:v>
                </c:pt>
                <c:pt idx="1">
                  <c:v>-7183.9199999999983</c:v>
                </c:pt>
                <c:pt idx="2">
                  <c:v>-130.72000000000116</c:v>
                </c:pt>
                <c:pt idx="3">
                  <c:v>-2371.8600000000006</c:v>
                </c:pt>
                <c:pt idx="4">
                  <c:v>23269.71</c:v>
                </c:pt>
                <c:pt idx="5">
                  <c:v>34531.770000000004</c:v>
                </c:pt>
                <c:pt idx="6">
                  <c:v>17293.419999999998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D9-4797-94BC-699241ABC331}"/>
            </c:ext>
          </c:extLst>
        </c:ser>
        <c:ser>
          <c:idx val="3"/>
          <c:order val="3"/>
          <c:tx>
            <c:strRef>
              <c:f>Sheet1!$A$15</c:f>
              <c:strCache>
                <c:ptCount val="1"/>
                <c:pt idx="0">
                  <c:v>Elokuu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Sheet1!$B$11:$H$11</c:f>
              <c:strCache>
                <c:ptCount val="7"/>
                <c:pt idx="0">
                  <c:v>Sisempi kaupunkialue</c:v>
                </c:pt>
                <c:pt idx="1">
                  <c:v>Ulompi kaupunkialue</c:v>
                </c:pt>
                <c:pt idx="2">
                  <c:v>Kaupungin kehysalue</c:v>
                </c:pt>
                <c:pt idx="3">
                  <c:v>Paikalliskeskukset</c:v>
                </c:pt>
                <c:pt idx="4">
                  <c:v>Kaupungin läheinen maaseutu</c:v>
                </c:pt>
                <c:pt idx="5">
                  <c:v>Ydinmaaseutu</c:v>
                </c:pt>
                <c:pt idx="6">
                  <c:v>Harvaan asuttu maaseutu</c:v>
                </c:pt>
              </c:strCache>
            </c:strRef>
          </c:cat>
          <c:val>
            <c:numRef>
              <c:f>Sheet1!$B$15:$H$15</c:f>
              <c:numCache>
                <c:formatCode>0</c:formatCode>
                <c:ptCount val="7"/>
                <c:pt idx="0">
                  <c:v>-36206.899999999994</c:v>
                </c:pt>
                <c:pt idx="1">
                  <c:v>-5426.6999999999971</c:v>
                </c:pt>
                <c:pt idx="2">
                  <c:v>-98.740000000005239</c:v>
                </c:pt>
                <c:pt idx="3">
                  <c:v>-1791.6899999999987</c:v>
                </c:pt>
                <c:pt idx="4">
                  <c:v>17577.839999999997</c:v>
                </c:pt>
                <c:pt idx="5">
                  <c:v>26085.149999999994</c:v>
                </c:pt>
                <c:pt idx="6">
                  <c:v>13063.38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D9-4797-94BC-699241ABC331}"/>
            </c:ext>
          </c:extLst>
        </c:ser>
        <c:ser>
          <c:idx val="4"/>
          <c:order val="4"/>
          <c:tx>
            <c:strRef>
              <c:f>Sheet1!$A$16</c:f>
              <c:strCache>
                <c:ptCount val="1"/>
                <c:pt idx="0">
                  <c:v>Joulukuu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Sheet1!$B$11:$H$11</c:f>
              <c:strCache>
                <c:ptCount val="7"/>
                <c:pt idx="0">
                  <c:v>Sisempi kaupunkialue</c:v>
                </c:pt>
                <c:pt idx="1">
                  <c:v>Ulompi kaupunkialue</c:v>
                </c:pt>
                <c:pt idx="2">
                  <c:v>Kaupungin kehysalue</c:v>
                </c:pt>
                <c:pt idx="3">
                  <c:v>Paikalliskeskukset</c:v>
                </c:pt>
                <c:pt idx="4">
                  <c:v>Kaupungin läheinen maaseutu</c:v>
                </c:pt>
                <c:pt idx="5">
                  <c:v>Ydinmaaseutu</c:v>
                </c:pt>
                <c:pt idx="6">
                  <c:v>Harvaan asuttu maaseutu</c:v>
                </c:pt>
              </c:strCache>
            </c:strRef>
          </c:cat>
          <c:val>
            <c:numRef>
              <c:f>Sheet1!$B$16:$H$16</c:f>
              <c:numCache>
                <c:formatCode>0</c:formatCode>
                <c:ptCount val="7"/>
                <c:pt idx="0">
                  <c:v>-6034.4800000000105</c:v>
                </c:pt>
                <c:pt idx="1">
                  <c:v>-904.44999999999709</c:v>
                </c:pt>
                <c:pt idx="2">
                  <c:v>-16.460000000006403</c:v>
                </c:pt>
                <c:pt idx="3">
                  <c:v>-298.61999999999898</c:v>
                </c:pt>
                <c:pt idx="4">
                  <c:v>2929.6399999999994</c:v>
                </c:pt>
                <c:pt idx="5">
                  <c:v>4347.5299999999988</c:v>
                </c:pt>
                <c:pt idx="6">
                  <c:v>2177.2299999999996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D9-4797-94BC-699241ABC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358869360"/>
        <c:axId val="358869688"/>
      </c:barChart>
      <c:catAx>
        <c:axId val="35886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58869688"/>
        <c:crosses val="autoZero"/>
        <c:auto val="1"/>
        <c:lblAlgn val="ctr"/>
        <c:lblOffset val="100"/>
        <c:noMultiLvlLbl val="0"/>
      </c:catAx>
      <c:valAx>
        <c:axId val="35886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5886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4518" tIns="47259" rIns="94518" bIns="47259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4518" tIns="47259" rIns="94518" bIns="47259" rtlCol="0"/>
          <a:lstStyle>
            <a:lvl1pPr algn="r">
              <a:defRPr sz="1200"/>
            </a:lvl1pPr>
          </a:lstStyle>
          <a:p>
            <a:fld id="{1467DA88-4BAF-4358-BA46-3B7628457AE9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4518" tIns="47259" rIns="94518" bIns="472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889938" cy="495347"/>
          </a:xfrm>
          <a:prstGeom prst="rect">
            <a:avLst/>
          </a:prstGeom>
        </p:spPr>
        <p:txBody>
          <a:bodyPr vert="horz" lIns="94518" tIns="47259" rIns="94518" bIns="47259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8"/>
            <a:ext cx="2889938" cy="495347"/>
          </a:xfrm>
          <a:prstGeom prst="rect">
            <a:avLst/>
          </a:prstGeom>
        </p:spPr>
        <p:txBody>
          <a:bodyPr vert="horz" lIns="94518" tIns="47259" rIns="94518" bIns="47259" rtlCol="0" anchor="b"/>
          <a:lstStyle>
            <a:lvl1pPr algn="r">
              <a:defRPr sz="1200"/>
            </a:lvl1pPr>
          </a:lstStyle>
          <a:p>
            <a:fld id="{613DBF35-502E-433F-A222-F5F8AF6316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1669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4550" cy="3333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18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817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6031-09CE-47D8-AEEC-5684ECD97BC7}" type="slidenum">
              <a:rPr lang="en-US" altLang="fi-FI" smtClean="0"/>
              <a:pPr/>
              <a:t>11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53269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6031-09CE-47D8-AEEC-5684ECD97BC7}" type="slidenum">
              <a:rPr lang="en-US" altLang="fi-FI" smtClean="0"/>
              <a:pPr/>
              <a:t>12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245647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6510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866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2947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9556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97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7100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449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50CA5-6DA5-4F72-9A7F-61AB3B7121D5}" type="slidenum">
              <a:rPr lang="fi-FI" smtClean="0"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2069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950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049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164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6702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0004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0934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4656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1908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0517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06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2167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50CA5-6DA5-4F72-9A7F-61AB3B7121D5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115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671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1869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68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115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4550" cy="3333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86288-8698-4DC7-976A-1BD6B2266C00}" type="slidenum">
              <a:rPr lang="en-US" altLang="fi-FI" smtClean="0"/>
              <a:pPr>
                <a:defRPr/>
              </a:pPr>
              <a:t>5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5461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767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406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0992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DBF35-502E-433F-A222-F5F8AF63161F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350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88C3-D447-46A5-AA6C-CB9BF8388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5EC63-F1B0-48BC-9095-484F63063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FF372-1F60-48A8-AADF-8F90948E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E3279-6248-4D1C-B607-E783A3D1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4DAAC-9F9A-4C86-8052-852004EC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0953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11172-3188-4CDB-97FE-7A153F9D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285A8-A975-4854-9E95-AAF146CA3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B6EBA-21DC-4B2E-91B5-5EE9CA93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722AB-791F-4084-8FD2-7A5D7EB4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3847D-DDC0-48F9-958F-32688D6E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377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CEBBD-D36E-455A-A24F-4C5C03FCC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2E4BB-8853-406F-A38A-182A9E3CF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0873A-D2C4-4720-B320-C8C65DCF9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68275-2A4A-4F92-B884-5E01F2BE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3C901-01E5-4ED1-A0F0-0987461B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706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7188-A50A-460A-A6D9-53A94D14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C260A-6925-4142-90B7-90D2B8EB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C5B0C-B41A-4887-9A8E-8073A8EA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FDA0A-1D1E-497C-AFDD-5DA6F35D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B3BDC-9A8C-4956-B038-D53D2960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181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9656-BC27-4BA8-9CF4-66E3B439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A397F-3D18-4BDB-A61D-C2FD48BFD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EB543-D847-42DF-906C-312182D9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E98A7-089B-456C-B30E-56E74BEE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F3FB9-DAAF-445F-A5ED-5831B412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938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C589-DF03-4CDC-A73C-F37CB5FC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1F39A-F673-450E-96EA-6EB5FEF7D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F9D66-C333-4B52-829D-AAF5666A4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46758-C6A7-41CC-AF37-7D66D0DFF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04386-AA6B-4AB1-8FB1-3DF02A22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5F786-144B-44D2-97EA-8364BE34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545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BB071-C59A-4A20-B777-8FC5D606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ADC12-3D02-403A-9202-3F7F8E656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18478-4874-45E7-83B8-79C58A51C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0029B-6C28-4D0F-8057-5441E24F4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798EE-7887-430E-9058-C7D1FD36B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F6A2C1-877B-4E62-AE3D-D06DCBB9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3429F3-7623-4E18-81EE-36D141BB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C9798-CE74-476E-B6C1-F441CC28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8209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ACB1-0411-406B-88E0-52FB08621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3735D-8ED5-42E1-B721-9BAA59E5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1198F-6F5D-4CF9-8FD8-9C201721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C8D07-A11A-4C6B-A326-16B39910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570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52228-6533-454F-BE35-2D0C1A56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3FCF6-2632-4F37-84D9-7FDE2DFF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14698-C499-4347-83E3-38E39F15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457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D614-ACD2-416F-9A42-E6797B13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B00F3-BFE4-495F-80FC-4A643FD0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A6838-3032-494A-A850-B642F49F6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4A528-5AE5-43D5-84F3-1D3B5DD4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10565-589A-4012-BB43-C0C7DCCE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F8744-D1F2-4750-99BE-9F0349FE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4684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68B03-2E60-4530-9A47-7616092F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30AB7-9A0E-476F-B6FB-E4B0196E0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C3A7A-1A2F-4531-B073-A04695141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863B-E37A-4B1E-A72A-919882F8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ED9E3-7FF5-48A7-9E7A-876450EB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1F34E-D6CC-4C1A-BA59-C3FD924F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820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E9568-A927-4486-878F-1DAF232B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319A6-69C7-46B7-8FC0-E6EEF8F4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9D03F-43AA-4E2C-BD27-B11E9130F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73BCA-CD46-40A2-9F47-0AAA58265BA1}" type="datetimeFigureOut">
              <a:rPr lang="fi-FI" smtClean="0"/>
              <a:t>15.2.2021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8081F-20B1-4B19-95B6-CE5648C1E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5D3A6-F7AC-4589-94BD-7C7B6FEE4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1629A-6BC7-4D32-8ACA-306D9CB77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620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81D46B-2C0E-4D08-905A-BD0C0CAC65DD}"/>
              </a:ext>
            </a:extLst>
          </p:cNvPr>
          <p:cNvGrpSpPr/>
          <p:nvPr/>
        </p:nvGrpSpPr>
        <p:grpSpPr>
          <a:xfrm>
            <a:off x="2191443" y="1563358"/>
            <a:ext cx="6203621" cy="3417099"/>
            <a:chOff x="3649294" y="2673174"/>
            <a:chExt cx="4914956" cy="2994036"/>
          </a:xfrm>
        </p:grpSpPr>
        <p:pic>
          <p:nvPicPr>
            <p:cNvPr id="6" name="Picture 5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7F2C28BB-C2EB-4ADB-9B58-A3314FE2B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69" b="5081"/>
            <a:stretch/>
          </p:blipFill>
          <p:spPr>
            <a:xfrm>
              <a:off x="4212505" y="2673174"/>
              <a:ext cx="4351745" cy="29940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FFD2A8-FCB7-441A-AC08-5814B50EE8B4}"/>
                </a:ext>
              </a:extLst>
            </p:cNvPr>
            <p:cNvSpPr txBox="1"/>
            <p:nvPr/>
          </p:nvSpPr>
          <p:spPr>
            <a:xfrm>
              <a:off x="3649294" y="2759057"/>
              <a:ext cx="1637252" cy="10211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i-FI" dirty="0"/>
            </a:p>
          </p:txBody>
        </p:sp>
      </p:grp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4A773B-F9EB-490C-AC37-ABF42E00950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>
          <a:xfrm>
            <a:off x="34708" y="118357"/>
            <a:ext cx="2143697" cy="677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44698B-67C8-47DB-8000-2271F4583ADF}"/>
              </a:ext>
            </a:extLst>
          </p:cNvPr>
          <p:cNvSpPr txBox="1"/>
          <p:nvPr/>
        </p:nvSpPr>
        <p:spPr>
          <a:xfrm>
            <a:off x="956083" y="1034935"/>
            <a:ext cx="9722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/>
              <a:t>Maaseutuluotain Varsinais-Suomi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BD4EF-D19E-4C57-86AE-42123668EE30}"/>
              </a:ext>
            </a:extLst>
          </p:cNvPr>
          <p:cNvSpPr txBox="1"/>
          <p:nvPr/>
        </p:nvSpPr>
        <p:spPr>
          <a:xfrm>
            <a:off x="5898766" y="5219956"/>
            <a:ext cx="3327526" cy="426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432EC-558A-412E-91AC-92BC38FDFB21}"/>
              </a:ext>
            </a:extLst>
          </p:cNvPr>
          <p:cNvSpPr txBox="1"/>
          <p:nvPr/>
        </p:nvSpPr>
        <p:spPr>
          <a:xfrm>
            <a:off x="10462756" y="4480870"/>
            <a:ext cx="215497" cy="3802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644B8-497A-49D9-B752-68DD3BC0FA4E}"/>
              </a:ext>
            </a:extLst>
          </p:cNvPr>
          <p:cNvSpPr txBox="1"/>
          <p:nvPr/>
        </p:nvSpPr>
        <p:spPr>
          <a:xfrm>
            <a:off x="3294786" y="5078475"/>
            <a:ext cx="58840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Varsinais-Suomen Älykkäät maaseudut –webinaari 16.2.2021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i-FI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Pasi Saukkonen </a:t>
            </a:r>
            <a:endParaRPr lang="fi-FI" sz="1600" i="1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7EDBADA-EC30-4B4C-8023-49A72BCF2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33" y="149723"/>
            <a:ext cx="561248" cy="760209"/>
          </a:xfrm>
          <a:prstGeom prst="rect">
            <a:avLst/>
          </a:prstGeom>
        </p:spPr>
      </p:pic>
      <p:pic>
        <p:nvPicPr>
          <p:cNvPr id="13" name="Kuva 38" descr="Logo, Euroopan maaseudun kehittämisen maatalousrahasto: Eurooppa investoi maaseutualueisiin.">
            <a:extLst>
              <a:ext uri="{FF2B5EF4-FFF2-40B4-BE49-F238E27FC236}">
                <a16:creationId xmlns:a16="http://schemas.microsoft.com/office/drawing/2014/main" id="{0699FEF6-9110-4015-942A-E6A60D8D44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81" y="6286925"/>
            <a:ext cx="2238375" cy="350520"/>
          </a:xfrm>
          <a:prstGeom prst="rect">
            <a:avLst/>
          </a:prstGeom>
        </p:spPr>
      </p:pic>
      <p:pic>
        <p:nvPicPr>
          <p:cNvPr id="14" name="Kuva 39" descr="ELY-keskuksen logo">
            <a:extLst>
              <a:ext uri="{FF2B5EF4-FFF2-40B4-BE49-F238E27FC236}">
                <a16:creationId xmlns:a16="http://schemas.microsoft.com/office/drawing/2014/main" id="{F270AFDB-BDB1-4B8D-804F-64E661C066A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15254" r="-28" b="10160"/>
          <a:stretch/>
        </p:blipFill>
        <p:spPr bwMode="auto">
          <a:xfrm>
            <a:off x="2178405" y="6252635"/>
            <a:ext cx="1599565" cy="41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144DC-D4B1-4598-B5A8-1A1F69A803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3" y="6158004"/>
            <a:ext cx="1752905" cy="4627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ED342C-2EF1-48BE-9226-E2ED3863B6E9}"/>
              </a:ext>
            </a:extLst>
          </p:cNvPr>
          <p:cNvSpPr txBox="1"/>
          <p:nvPr/>
        </p:nvSpPr>
        <p:spPr>
          <a:xfrm>
            <a:off x="3524090" y="1587157"/>
            <a:ext cx="1112803" cy="280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47826-F7B6-431E-B0AB-FAD9A4590302}"/>
              </a:ext>
            </a:extLst>
          </p:cNvPr>
          <p:cNvSpPr txBox="1"/>
          <p:nvPr/>
        </p:nvSpPr>
        <p:spPr>
          <a:xfrm>
            <a:off x="6236810" y="4817444"/>
            <a:ext cx="2696433" cy="280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593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043E-91DF-4042-915D-A54ED994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4" y="0"/>
            <a:ext cx="7886700" cy="1325563"/>
          </a:xfrm>
        </p:spPr>
        <p:txBody>
          <a:bodyPr/>
          <a:lstStyle/>
          <a:p>
            <a:pPr algn="l"/>
            <a:r>
              <a:rPr lang="fi-FI" sz="3200" b="1" dirty="0"/>
              <a:t>Työpaikat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DDA5B8-A927-4DFD-BD05-6E9430247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450784"/>
              </p:ext>
            </p:extLst>
          </p:nvPr>
        </p:nvGraphicFramePr>
        <p:xfrm>
          <a:off x="1301435" y="2724238"/>
          <a:ext cx="7734077" cy="3857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2F9B23-F7ED-4F02-B22D-0C058AF4F976}"/>
              </a:ext>
            </a:extLst>
          </p:cNvPr>
          <p:cNvSpPr txBox="1"/>
          <p:nvPr/>
        </p:nvSpPr>
        <p:spPr>
          <a:xfrm>
            <a:off x="892490" y="1169557"/>
            <a:ext cx="1075512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100" dirty="0"/>
              <a:t>Työpaikkojen määrä on ollut hieman laskusuuntainen, ja vuonna 2017 jäädään hieman vuoden 2007 tasosta.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100" dirty="0"/>
              <a:t>Työpaikkojen määrän äkillinen kasvu paikalliskeskuksissa vuonna 2017 johtunee lähes yksinomaan Valmet Automotiven rekrytoinnista </a:t>
            </a:r>
            <a:r>
              <a:rPr lang="fi-FI" sz="2100" dirty="0" err="1"/>
              <a:t>Uudessakaupungissa</a:t>
            </a:r>
            <a:r>
              <a:rPr lang="fi-FI" sz="21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B5529-9590-42E8-95B6-9BAC52840B60}"/>
              </a:ext>
            </a:extLst>
          </p:cNvPr>
          <p:cNvSpPr txBox="1"/>
          <p:nvPr/>
        </p:nvSpPr>
        <p:spPr>
          <a:xfrm>
            <a:off x="6461837" y="6582224"/>
            <a:ext cx="25426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/>
              <a:t>Tilastolähde: Tilastokeskus, Maaseutuindikaattorit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D4753-3A10-4384-91F5-A5746CDCA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669" y="2724238"/>
            <a:ext cx="624213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 Bold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Georgia Bold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Georgia Bold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400" b="1" dirty="0">
                <a:latin typeface="Calibri" panose="020F0502020204030204" pitchFamily="34" charset="0"/>
              </a:rPr>
              <a:t>Työpaikat vuosina 2007-2017 indeksilukuna (vuosi 2007 = 100)</a:t>
            </a:r>
          </a:p>
        </p:txBody>
      </p:sp>
    </p:spTree>
    <p:extLst>
      <p:ext uri="{BB962C8B-B14F-4D97-AF65-F5344CB8AC3E}">
        <p14:creationId xmlns:p14="http://schemas.microsoft.com/office/powerpoint/2010/main" val="1178620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585D-8FE9-4DE1-84E7-76984AB1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75" y="39867"/>
            <a:ext cx="7886700" cy="1325563"/>
          </a:xfrm>
        </p:spPr>
        <p:txBody>
          <a:bodyPr/>
          <a:lstStyle/>
          <a:p>
            <a:pPr algn="l"/>
            <a:r>
              <a:rPr lang="fi-FI" sz="3200" b="1" dirty="0"/>
              <a:t>Yritysten toimipaikat vuonna 2018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11AED3-EC7A-498D-8232-9F7A72E1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528" y="1328102"/>
            <a:ext cx="7351944" cy="5202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C7F38-78CF-472B-AD77-BA344041CFA1}"/>
              </a:ext>
            </a:extLst>
          </p:cNvPr>
          <p:cNvSpPr txBox="1"/>
          <p:nvPr/>
        </p:nvSpPr>
        <p:spPr>
          <a:xfrm>
            <a:off x="2406528" y="6155351"/>
            <a:ext cx="1841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Tilastolähde: Tilastokeskus</a:t>
            </a:r>
          </a:p>
        </p:txBody>
      </p:sp>
    </p:spTree>
    <p:extLst>
      <p:ext uri="{BB962C8B-B14F-4D97-AF65-F5344CB8AC3E}">
        <p14:creationId xmlns:p14="http://schemas.microsoft.com/office/powerpoint/2010/main" val="350081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8377-2898-4D91-BD6B-ED71C7C9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63" y="15740"/>
            <a:ext cx="7886700" cy="1325563"/>
          </a:xfrm>
        </p:spPr>
        <p:txBody>
          <a:bodyPr/>
          <a:lstStyle/>
          <a:p>
            <a:pPr algn="l"/>
            <a:r>
              <a:rPr lang="fi-FI" sz="3200" b="1" dirty="0"/>
              <a:t>Maatalous- ja puutarhayritykset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E185D-1C00-47B8-820D-E6446FE6B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352" y="1341303"/>
            <a:ext cx="3929447" cy="3914163"/>
          </a:xfrm>
        </p:spPr>
        <p:txBody>
          <a:bodyPr>
            <a:normAutofit/>
          </a:bodyPr>
          <a:lstStyle/>
          <a:p>
            <a:r>
              <a:rPr lang="fi-FI" sz="2000" dirty="0"/>
              <a:t>Yli puolet Varsinais-Suomen maatalous- ja puutarhayrityksistä keskittyy viljanviljelyyn. Osuus on maan keskiarvoa selvästi suurempi.</a:t>
            </a:r>
          </a:p>
          <a:p>
            <a:r>
              <a:rPr lang="fi-FI" sz="2000" dirty="0"/>
              <a:t>Monialaisten tilojen osuus Varsinais-Suomessa oli 28 % vuonna 2016, koko maan luku oli 28,7 %.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0F3A27F-CBAC-4018-88AE-ACAD4ADE5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23" y="1018137"/>
            <a:ext cx="66310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 Bold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Georgia Bold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Georgia Bold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Georgia Bold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200" b="1" dirty="0">
                <a:latin typeface="Calibri" panose="020F0502020204030204" pitchFamily="34" charset="0"/>
              </a:rPr>
              <a:t>Maatilojen lukumääräinen jakauma tuotantosuunnan mukaan Varsinais-Suomessa ja koko Suomessa vuonna 2018 (%).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i-FI" altLang="fi-FI" sz="120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C0725-C359-489A-B29E-6F15AFBF5E4E}"/>
              </a:ext>
            </a:extLst>
          </p:cNvPr>
          <p:cNvSpPr txBox="1"/>
          <p:nvPr/>
        </p:nvSpPr>
        <p:spPr>
          <a:xfrm>
            <a:off x="9093661" y="6550271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Tilastolähteet: LUKE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7B201-245F-47E1-B07B-E43EBCB9D5F1}"/>
              </a:ext>
            </a:extLst>
          </p:cNvPr>
          <p:cNvSpPr txBox="1"/>
          <p:nvPr/>
        </p:nvSpPr>
        <p:spPr>
          <a:xfrm>
            <a:off x="6629200" y="6150766"/>
            <a:ext cx="267216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900" dirty="0"/>
              <a:t>1) Avomaan puutarhatuotanto.</a:t>
            </a:r>
          </a:p>
          <a:p>
            <a:r>
              <a:rPr lang="fi-FI" sz="900" dirty="0"/>
              <a:t>2) Yhdistetty lypsykarja- ja naudanlihan tuotanto.</a:t>
            </a:r>
          </a:p>
          <a:p>
            <a:r>
              <a:rPr lang="fi-FI" sz="900" dirty="0"/>
              <a:t>3) Sisältää lammas-, vuohi- ja hevostalouden.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2986280-24F5-4505-A056-1C6CB7064F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224872"/>
              </p:ext>
            </p:extLst>
          </p:nvPr>
        </p:nvGraphicFramePr>
        <p:xfrm>
          <a:off x="5262561" y="1463751"/>
          <a:ext cx="5982085" cy="454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8176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5816-AC2F-4D4A-8CAB-143D4F60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84" y="7069"/>
            <a:ext cx="7886700" cy="1325563"/>
          </a:xfrm>
        </p:spPr>
        <p:txBody>
          <a:bodyPr/>
          <a:lstStyle/>
          <a:p>
            <a:pPr algn="l"/>
            <a:r>
              <a:rPr lang="fi-FI" sz="3200" b="1" dirty="0"/>
              <a:t>Vapaa-ajan asuminen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EACC2-6DE2-426B-BDF4-DC6D82B19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036" y="1554331"/>
            <a:ext cx="3669964" cy="4381519"/>
          </a:xfrm>
        </p:spPr>
        <p:txBody>
          <a:bodyPr>
            <a:noAutofit/>
          </a:bodyPr>
          <a:lstStyle/>
          <a:p>
            <a:r>
              <a:rPr lang="fi-FI" sz="2100" dirty="0"/>
              <a:t>Määrällisesti eniten kesämökkejä on Paraisilla ja Salossa. </a:t>
            </a:r>
          </a:p>
          <a:p>
            <a:r>
              <a:rPr lang="fi-FI" sz="2100" dirty="0"/>
              <a:t>Asukaslukuun suhteutettuna eniten mökkejä on Kustavissa (3374/1000 asukasta) ja Taivassalossa (</a:t>
            </a:r>
            <a:r>
              <a:rPr lang="fi-FI" sz="2100" dirty="0">
                <a:cs typeface="Calibri" panose="020F0502020204030204" pitchFamily="34" charset="0"/>
              </a:rPr>
              <a:t>1229/1000</a:t>
            </a:r>
            <a:r>
              <a:rPr lang="fi-FI" sz="2100" dirty="0"/>
              <a:t> asukasta).</a:t>
            </a:r>
          </a:p>
          <a:p>
            <a:r>
              <a:rPr lang="fi-FI" sz="2100" dirty="0"/>
              <a:t>Lähes kaikissa kunnissa valtaosalla mökeistä on ulkopaikkakuntalainen omistaja.</a:t>
            </a:r>
          </a:p>
          <a:p>
            <a:endParaRPr lang="fi-FI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1A6D5-6966-428C-8AEB-6D2DC987E2A0}"/>
              </a:ext>
            </a:extLst>
          </p:cNvPr>
          <p:cNvSpPr txBox="1"/>
          <p:nvPr/>
        </p:nvSpPr>
        <p:spPr>
          <a:xfrm>
            <a:off x="4940764" y="254891"/>
            <a:ext cx="5117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Kesämökkien lukumäärä Varsinais-Suomen kunnissa vuonna 2018.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F230D1-860F-4770-B8D7-FDDE04A7B6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742823"/>
              </p:ext>
            </p:extLst>
          </p:nvPr>
        </p:nvGraphicFramePr>
        <p:xfrm>
          <a:off x="5064749" y="607396"/>
          <a:ext cx="6388497" cy="6035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CF36D2-368F-4B96-9880-2ECA5FEC21C9}"/>
              </a:ext>
            </a:extLst>
          </p:cNvPr>
          <p:cNvSpPr txBox="1"/>
          <p:nvPr/>
        </p:nvSpPr>
        <p:spPr>
          <a:xfrm>
            <a:off x="8873606" y="6643018"/>
            <a:ext cx="23503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/>
              <a:t>Tilastolähteet: Tilastokeskus, Maaseutuindikaattorit</a:t>
            </a:r>
          </a:p>
        </p:txBody>
      </p:sp>
    </p:spTree>
    <p:extLst>
      <p:ext uri="{BB962C8B-B14F-4D97-AF65-F5344CB8AC3E}">
        <p14:creationId xmlns:p14="http://schemas.microsoft.com/office/powerpoint/2010/main" val="3064938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385D-654D-46CD-ABEA-A1A973DE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72" y="0"/>
            <a:ext cx="7886700" cy="1325563"/>
          </a:xfrm>
        </p:spPr>
        <p:txBody>
          <a:bodyPr/>
          <a:lstStyle/>
          <a:p>
            <a:pPr algn="l"/>
            <a:r>
              <a:rPr lang="fi-FI" sz="3200" b="1" dirty="0"/>
              <a:t>Kausiväestö Varsinais-Suomessa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4D9F78-BAB7-4FA9-B3CA-507AD061F7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631842"/>
              </p:ext>
            </p:extLst>
          </p:nvPr>
        </p:nvGraphicFramePr>
        <p:xfrm>
          <a:off x="1291410" y="2563132"/>
          <a:ext cx="7670566" cy="4227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606591-5AC8-4FAA-BC5F-9027468F735C}"/>
              </a:ext>
            </a:extLst>
          </p:cNvPr>
          <p:cNvSpPr txBox="1"/>
          <p:nvPr/>
        </p:nvSpPr>
        <p:spPr>
          <a:xfrm>
            <a:off x="957662" y="1037051"/>
            <a:ext cx="107559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100" dirty="0"/>
              <a:t>Kesäaikaan kaupunkialueilla on yli 50 000 asukasta vähemmän viralliseen tilastoon verrattuna.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100" dirty="0"/>
              <a:t>Maaseutualueiden väestö kasvaa viralliseen tilastoon verrattuna parhaimmillaan yli 70 000 asukkaalla heinäkuussa.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C68AC-8430-4CB3-940E-0A8DE0AC0CE7}"/>
              </a:ext>
            </a:extLst>
          </p:cNvPr>
          <p:cNvSpPr txBox="1"/>
          <p:nvPr/>
        </p:nvSpPr>
        <p:spPr>
          <a:xfrm>
            <a:off x="1291409" y="2318905"/>
            <a:ext cx="89839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400" b="1" dirty="0"/>
              <a:t>Kausiasuminen Varsinais-Suomessa. Arvioitu väestömäärän erotus tilastoon verrattuna aluetyypeittäin vuonna 2016.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7858B-27F4-414E-9E2B-FC30CF15B372}"/>
              </a:ext>
            </a:extLst>
          </p:cNvPr>
          <p:cNvSpPr txBox="1"/>
          <p:nvPr/>
        </p:nvSpPr>
        <p:spPr>
          <a:xfrm>
            <a:off x="7849360" y="6642556"/>
            <a:ext cx="1598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/>
              <a:t>Tilastolähde: LUKE (Olli Lehtonen)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CC13D-3545-496F-AF6F-03A8C35A4632}"/>
              </a:ext>
            </a:extLst>
          </p:cNvPr>
          <p:cNvSpPr txBox="1"/>
          <p:nvPr/>
        </p:nvSpPr>
        <p:spPr>
          <a:xfrm>
            <a:off x="9240945" y="2713823"/>
            <a:ext cx="2575874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1200" dirty="0"/>
              <a:t>* Tilastoitu väkiluku = alueella vakinaisesti asuva väestö 31.12.2016. Huom. Tämä luku perustuu vuoden viimeiseen päivään ja kuvaa alueen käyttöä siten vain yhden päivän osalta. Lähteenä </a:t>
            </a:r>
          </a:p>
          <a:p>
            <a:r>
              <a:rPr lang="fi-FI" sz="1200" dirty="0" err="1"/>
              <a:t>ykr</a:t>
            </a:r>
            <a:r>
              <a:rPr lang="fi-FI" sz="1200" dirty="0"/>
              <a:t>-aineisto.</a:t>
            </a:r>
          </a:p>
          <a:p>
            <a:endParaRPr lang="fi-FI" sz="1200" dirty="0"/>
          </a:p>
          <a:p>
            <a:r>
              <a:rPr lang="fi-FI" sz="1200" dirty="0"/>
              <a:t>Keskiväkiluku = arvio väestömäärästä, joka keskimäärin käyttää (tai kausittain asuu) aluetta eri kuukausina. Tämä on tarkempi arvio alueen käytöstä eri kuukausina kuin tilastoitu väkiluku.</a:t>
            </a:r>
          </a:p>
          <a:p>
            <a:endParaRPr lang="fi-FI" sz="1200" dirty="0"/>
          </a:p>
          <a:p>
            <a:r>
              <a:rPr lang="fi-FI" sz="1200" dirty="0"/>
              <a:t>Laskenta perustuu 5km x 5km väestöruutuihin, joka voi aiheuttaa epätarkkuutta alueluokkien ja maakuntien lukuihin. Aineistojen yhdistämisessä on käytetty väestöruudun keskipistettä. </a:t>
            </a:r>
          </a:p>
        </p:txBody>
      </p:sp>
    </p:spTree>
    <p:extLst>
      <p:ext uri="{BB962C8B-B14F-4D97-AF65-F5344CB8AC3E}">
        <p14:creationId xmlns:p14="http://schemas.microsoft.com/office/powerpoint/2010/main" val="3009654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FD496A-636E-46D3-8B4C-C7B7A9E4611D}"/>
              </a:ext>
            </a:extLst>
          </p:cNvPr>
          <p:cNvSpPr txBox="1"/>
          <p:nvPr/>
        </p:nvSpPr>
        <p:spPr>
          <a:xfrm>
            <a:off x="1895974" y="1921865"/>
            <a:ext cx="9052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600" b="1" dirty="0"/>
              <a:t>3. </a:t>
            </a:r>
            <a:r>
              <a:rPr lang="fi-FI" sz="4800" b="1" dirty="0"/>
              <a:t>Maaseutuluotain-kyselyn tulokset</a:t>
            </a:r>
            <a:endParaRPr lang="fi-FI" sz="4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368A4-48C6-4CE4-BCB9-5F70FAC1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15</a:t>
            </a:fld>
            <a:endParaRPr lang="fi-FI"/>
          </a:p>
        </p:txBody>
      </p:sp>
      <p:sp>
        <p:nvSpPr>
          <p:cNvPr id="4" name="Oval 3" descr="Bar chart RTL">
            <a:extLst>
              <a:ext uri="{FF2B5EF4-FFF2-40B4-BE49-F238E27FC236}">
                <a16:creationId xmlns:a16="http://schemas.microsoft.com/office/drawing/2014/main" id="{8508748F-C078-4E0E-9297-2BA1344B27C2}"/>
              </a:ext>
            </a:extLst>
          </p:cNvPr>
          <p:cNvSpPr/>
          <p:nvPr/>
        </p:nvSpPr>
        <p:spPr>
          <a:xfrm>
            <a:off x="233396" y="289233"/>
            <a:ext cx="1879555" cy="156966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982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D1AF25-B1A4-4BEF-BDE7-FF77FB2F08C4}"/>
              </a:ext>
            </a:extLst>
          </p:cNvPr>
          <p:cNvSpPr txBox="1"/>
          <p:nvPr/>
        </p:nvSpPr>
        <p:spPr>
          <a:xfrm>
            <a:off x="438149" y="489653"/>
            <a:ext cx="7753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200" b="1" dirty="0"/>
              <a:t>Luotain- kyselyn kohdejoukko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9E8F0-D07B-44AD-AB87-BD4190A0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16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68B7C4-56E7-4B7E-96CF-4DD7783E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337" y="1484098"/>
            <a:ext cx="8161069" cy="429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2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4CE28-4FC1-4085-A4F2-431DEE336A90}"/>
              </a:ext>
            </a:extLst>
          </p:cNvPr>
          <p:cNvSpPr txBox="1"/>
          <p:nvPr/>
        </p:nvSpPr>
        <p:spPr>
          <a:xfrm>
            <a:off x="603334" y="295504"/>
            <a:ext cx="6189002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u="sng" dirty="0"/>
              <a:t>Kyselyyn vastanneet</a:t>
            </a:r>
            <a:br>
              <a:rPr lang="fi-FI" sz="2600" b="1" u="sng" dirty="0"/>
            </a:br>
            <a:endParaRPr lang="fi-FI" sz="2600" b="1" u="sng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299 vastausta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dirty="0"/>
              <a:t>Miehiä 59 %, naisia 40 %, 1 % ei vastannut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400" dirty="0"/>
              <a:t>Ikäjakauma:</a:t>
            </a:r>
          </a:p>
          <a:p>
            <a:pPr marL="1258888" lvl="1" indent="-273050">
              <a:buFont typeface="Courier New" panose="02070309020205020404" pitchFamily="49" charset="0"/>
              <a:buChar char="o"/>
            </a:pPr>
            <a:r>
              <a:rPr lang="fi-FI" sz="1600" dirty="0"/>
              <a:t>15-29- vuotiaat: 6 %</a:t>
            </a:r>
          </a:p>
          <a:p>
            <a:pPr marL="1258888" lvl="1" indent="-273050">
              <a:buFont typeface="Courier New" panose="02070309020205020404" pitchFamily="49" charset="0"/>
              <a:buChar char="o"/>
            </a:pPr>
            <a:r>
              <a:rPr lang="fi-FI" sz="1600" dirty="0"/>
              <a:t>30-49- vuotiaat: 36 %</a:t>
            </a:r>
          </a:p>
          <a:p>
            <a:pPr marL="1258888" lvl="1" indent="-273050">
              <a:buFont typeface="Courier New" panose="02070309020205020404" pitchFamily="49" charset="0"/>
              <a:buChar char="o"/>
            </a:pPr>
            <a:r>
              <a:rPr lang="fi-FI" sz="1600" dirty="0"/>
              <a:t>50-64- vuotiaat: 41 %</a:t>
            </a:r>
          </a:p>
          <a:p>
            <a:pPr marL="1258888" lvl="1" indent="-273050">
              <a:buFont typeface="Courier New" panose="02070309020205020404" pitchFamily="49" charset="0"/>
              <a:buChar char="o"/>
            </a:pPr>
            <a:r>
              <a:rPr lang="fi-FI" sz="1600" dirty="0"/>
              <a:t>65 -&gt;  16 %</a:t>
            </a:r>
          </a:p>
          <a:p>
            <a:pPr marL="1258888" lvl="1" indent="-273050">
              <a:buFont typeface="Courier New" panose="02070309020205020404" pitchFamily="49" charset="0"/>
              <a:buChar char="o"/>
            </a:pPr>
            <a:r>
              <a:rPr lang="fi-FI" sz="1600" dirty="0"/>
              <a:t>Ei tietoa 1 %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DAC97-F71A-4796-B157-98A00D0D790F}"/>
              </a:ext>
            </a:extLst>
          </p:cNvPr>
          <p:cNvSpPr txBox="1"/>
          <p:nvPr/>
        </p:nvSpPr>
        <p:spPr>
          <a:xfrm>
            <a:off x="1737267" y="3858854"/>
            <a:ext cx="8717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/>
              <a:t>Kyselyyn vastanneet pääasiallisen vastaajaroolin ja kaikkien rooliensa mukaisesti.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179FF-18FA-464E-AD79-F05E6BD4D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902" y="4360659"/>
            <a:ext cx="8023068" cy="27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8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A4A92-C686-4209-B85D-A538A431C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00" y="2493818"/>
            <a:ext cx="5628700" cy="409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F64A9-402E-488B-8116-9B0A4E4DC4D4}"/>
              </a:ext>
            </a:extLst>
          </p:cNvPr>
          <p:cNvSpPr txBox="1"/>
          <p:nvPr/>
        </p:nvSpPr>
        <p:spPr>
          <a:xfrm>
            <a:off x="784955" y="429569"/>
            <a:ext cx="43273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000" b="1" dirty="0"/>
              <a:t>Millä alueella pääsääntöisesti toimit (n=295)?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E523A55-3BD1-41BE-8679-55A4B8A0D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77" y="154378"/>
            <a:ext cx="6544620" cy="46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8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FD496A-636E-46D3-8B4C-C7B7A9E4611D}"/>
              </a:ext>
            </a:extLst>
          </p:cNvPr>
          <p:cNvSpPr txBox="1"/>
          <p:nvPr/>
        </p:nvSpPr>
        <p:spPr>
          <a:xfrm>
            <a:off x="1895974" y="1921865"/>
            <a:ext cx="9052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600" b="1" dirty="0"/>
              <a:t>3a. </a:t>
            </a:r>
            <a:r>
              <a:rPr lang="fi-FI" sz="4800" b="1" dirty="0"/>
              <a:t>Barometri</a:t>
            </a:r>
            <a:endParaRPr lang="fi-FI" sz="4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368A4-48C6-4CE4-BCB9-5F70FAC1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19</a:t>
            </a:fld>
            <a:endParaRPr lang="fi-FI"/>
          </a:p>
        </p:txBody>
      </p:sp>
      <p:sp>
        <p:nvSpPr>
          <p:cNvPr id="4" name="Oval 3" descr="Bar chart RTL">
            <a:extLst>
              <a:ext uri="{FF2B5EF4-FFF2-40B4-BE49-F238E27FC236}">
                <a16:creationId xmlns:a16="http://schemas.microsoft.com/office/drawing/2014/main" id="{8508748F-C078-4E0E-9297-2BA1344B27C2}"/>
              </a:ext>
            </a:extLst>
          </p:cNvPr>
          <p:cNvSpPr/>
          <p:nvPr/>
        </p:nvSpPr>
        <p:spPr>
          <a:xfrm>
            <a:off x="233396" y="289233"/>
            <a:ext cx="1879555" cy="156966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185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F78808-1EA6-4B04-BE76-819E4F4455AC}"/>
              </a:ext>
            </a:extLst>
          </p:cNvPr>
          <p:cNvSpPr txBox="1"/>
          <p:nvPr/>
        </p:nvSpPr>
        <p:spPr>
          <a:xfrm>
            <a:off x="657962" y="309797"/>
            <a:ext cx="101711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600" b="1" dirty="0"/>
              <a:t>Esityksen sisältö</a:t>
            </a:r>
          </a:p>
          <a:p>
            <a:endParaRPr lang="fi-FI" dirty="0"/>
          </a:p>
          <a:p>
            <a:pPr marL="342900" indent="-342900">
              <a:buAutoNum type="arabicPeriod"/>
            </a:pP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0986D7-53E5-4143-9AD4-2D136525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2</a:t>
            </a:fld>
            <a:endParaRPr lang="fi-FI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1FE6F5-D970-4138-905A-C7DC1A1F9F26}"/>
              </a:ext>
            </a:extLst>
          </p:cNvPr>
          <p:cNvGrpSpPr/>
          <p:nvPr/>
        </p:nvGrpSpPr>
        <p:grpSpPr>
          <a:xfrm>
            <a:off x="2461091" y="1267356"/>
            <a:ext cx="7937463" cy="5485653"/>
            <a:chOff x="3241625" y="1034638"/>
            <a:chExt cx="6638720" cy="548565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46CC96F-BFFA-41A8-A061-83C357231A21}"/>
                </a:ext>
              </a:extLst>
            </p:cNvPr>
            <p:cNvSpPr/>
            <p:nvPr/>
          </p:nvSpPr>
          <p:spPr>
            <a:xfrm>
              <a:off x="4397552" y="1034638"/>
              <a:ext cx="5405120" cy="951946"/>
            </a:xfrm>
            <a:custGeom>
              <a:avLst/>
              <a:gdLst>
                <a:gd name="connsiteX0" fmla="*/ 0 w 5405120"/>
                <a:gd name="connsiteY0" fmla="*/ 0 h 951944"/>
                <a:gd name="connsiteX1" fmla="*/ 4929148 w 5405120"/>
                <a:gd name="connsiteY1" fmla="*/ 0 h 951944"/>
                <a:gd name="connsiteX2" fmla="*/ 5405120 w 5405120"/>
                <a:gd name="connsiteY2" fmla="*/ 475972 h 951944"/>
                <a:gd name="connsiteX3" fmla="*/ 4929148 w 5405120"/>
                <a:gd name="connsiteY3" fmla="*/ 951944 h 951944"/>
                <a:gd name="connsiteX4" fmla="*/ 0 w 5405120"/>
                <a:gd name="connsiteY4" fmla="*/ 951944 h 951944"/>
                <a:gd name="connsiteX5" fmla="*/ 0 w 5405120"/>
                <a:gd name="connsiteY5" fmla="*/ 0 h 95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120" h="951944">
                  <a:moveTo>
                    <a:pt x="5405120" y="951943"/>
                  </a:moveTo>
                  <a:lnTo>
                    <a:pt x="475972" y="951943"/>
                  </a:lnTo>
                  <a:lnTo>
                    <a:pt x="0" y="475972"/>
                  </a:lnTo>
                  <a:lnTo>
                    <a:pt x="475972" y="1"/>
                  </a:lnTo>
                  <a:lnTo>
                    <a:pt x="5405120" y="1"/>
                  </a:lnTo>
                  <a:lnTo>
                    <a:pt x="5405120" y="951943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767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2200" kern="1200" dirty="0"/>
                <a:t>1. Mikä Maaseutuluotain? </a:t>
              </a:r>
              <a:endParaRPr lang="fi-FI" kern="1200" dirty="0"/>
            </a:p>
          </p:txBody>
        </p:sp>
        <p:sp>
          <p:nvSpPr>
            <p:cNvPr id="6" name="Oval 5" descr="Head with gears">
              <a:extLst>
                <a:ext uri="{FF2B5EF4-FFF2-40B4-BE49-F238E27FC236}">
                  <a16:creationId xmlns:a16="http://schemas.microsoft.com/office/drawing/2014/main" id="{0BC6ED32-9DB4-4FDC-A0D8-FA31F8E61CCC}"/>
                </a:ext>
              </a:extLst>
            </p:cNvPr>
            <p:cNvSpPr/>
            <p:nvPr/>
          </p:nvSpPr>
          <p:spPr>
            <a:xfrm>
              <a:off x="3445608" y="5568347"/>
              <a:ext cx="951944" cy="951944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606E669-D006-4A23-90B6-4F2B1DFB3DE0}"/>
                </a:ext>
              </a:extLst>
            </p:cNvPr>
            <p:cNvSpPr/>
            <p:nvPr/>
          </p:nvSpPr>
          <p:spPr>
            <a:xfrm>
              <a:off x="4464054" y="3546704"/>
              <a:ext cx="5405120" cy="1706466"/>
            </a:xfrm>
            <a:custGeom>
              <a:avLst/>
              <a:gdLst>
                <a:gd name="connsiteX0" fmla="*/ 0 w 5405120"/>
                <a:gd name="connsiteY0" fmla="*/ 0 h 1706465"/>
                <a:gd name="connsiteX1" fmla="*/ 4551888 w 5405120"/>
                <a:gd name="connsiteY1" fmla="*/ 0 h 1706465"/>
                <a:gd name="connsiteX2" fmla="*/ 5405120 w 5405120"/>
                <a:gd name="connsiteY2" fmla="*/ 853233 h 1706465"/>
                <a:gd name="connsiteX3" fmla="*/ 4551888 w 5405120"/>
                <a:gd name="connsiteY3" fmla="*/ 1706465 h 1706465"/>
                <a:gd name="connsiteX4" fmla="*/ 0 w 5405120"/>
                <a:gd name="connsiteY4" fmla="*/ 1706465 h 1706465"/>
                <a:gd name="connsiteX5" fmla="*/ 0 w 5405120"/>
                <a:gd name="connsiteY5" fmla="*/ 0 h 170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120" h="1706465">
                  <a:moveTo>
                    <a:pt x="5405120" y="1706464"/>
                  </a:moveTo>
                  <a:lnTo>
                    <a:pt x="853232" y="1706464"/>
                  </a:lnTo>
                  <a:lnTo>
                    <a:pt x="0" y="853232"/>
                  </a:lnTo>
                  <a:lnTo>
                    <a:pt x="853232" y="1"/>
                  </a:lnTo>
                  <a:lnTo>
                    <a:pt x="5405120" y="1"/>
                  </a:lnTo>
                  <a:lnTo>
                    <a:pt x="5405120" y="1706464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6397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fi-FI" sz="2200" kern="1200" dirty="0"/>
              </a:br>
              <a:r>
                <a:rPr lang="fi-FI" sz="2200" kern="1200" dirty="0"/>
                <a:t>3. Maaseutuluotaimen kyselyn tulokset </a:t>
              </a:r>
              <a:endParaRPr lang="fi-FI" kern="1200" dirty="0"/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fi-FI" sz="1400" kern="1200" dirty="0"/>
            </a:p>
          </p:txBody>
        </p:sp>
        <p:sp>
          <p:nvSpPr>
            <p:cNvPr id="8" name="Oval 7" descr="Bar chart RTL">
              <a:extLst>
                <a:ext uri="{FF2B5EF4-FFF2-40B4-BE49-F238E27FC236}">
                  <a16:creationId xmlns:a16="http://schemas.microsoft.com/office/drawing/2014/main" id="{45862199-DF6E-4271-92C4-492EF7727BD5}"/>
                </a:ext>
              </a:extLst>
            </p:cNvPr>
            <p:cNvSpPr/>
            <p:nvPr/>
          </p:nvSpPr>
          <p:spPr>
            <a:xfrm>
              <a:off x="3241625" y="2171754"/>
              <a:ext cx="1233599" cy="1227363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i-FI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95EEE9-8EBC-491D-BE77-465CB5A2A72F}"/>
                </a:ext>
              </a:extLst>
            </p:cNvPr>
            <p:cNvSpPr/>
            <p:nvPr/>
          </p:nvSpPr>
          <p:spPr>
            <a:xfrm>
              <a:off x="4475224" y="5568346"/>
              <a:ext cx="5405121" cy="951945"/>
            </a:xfrm>
            <a:custGeom>
              <a:avLst/>
              <a:gdLst>
                <a:gd name="connsiteX0" fmla="*/ 0 w 5405120"/>
                <a:gd name="connsiteY0" fmla="*/ 0 h 951944"/>
                <a:gd name="connsiteX1" fmla="*/ 4929148 w 5405120"/>
                <a:gd name="connsiteY1" fmla="*/ 0 h 951944"/>
                <a:gd name="connsiteX2" fmla="*/ 5405120 w 5405120"/>
                <a:gd name="connsiteY2" fmla="*/ 475972 h 951944"/>
                <a:gd name="connsiteX3" fmla="*/ 4929148 w 5405120"/>
                <a:gd name="connsiteY3" fmla="*/ 951944 h 951944"/>
                <a:gd name="connsiteX4" fmla="*/ 0 w 5405120"/>
                <a:gd name="connsiteY4" fmla="*/ 951944 h 951944"/>
                <a:gd name="connsiteX5" fmla="*/ 0 w 5405120"/>
                <a:gd name="connsiteY5" fmla="*/ 0 h 95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120" h="951944">
                  <a:moveTo>
                    <a:pt x="5405120" y="951943"/>
                  </a:moveTo>
                  <a:lnTo>
                    <a:pt x="475972" y="951943"/>
                  </a:lnTo>
                  <a:lnTo>
                    <a:pt x="0" y="475972"/>
                  </a:lnTo>
                  <a:lnTo>
                    <a:pt x="475972" y="1"/>
                  </a:lnTo>
                  <a:lnTo>
                    <a:pt x="5405120" y="1"/>
                  </a:lnTo>
                  <a:lnTo>
                    <a:pt x="5405120" y="951943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767" tIns="83821" rIns="156465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2200" kern="1200" dirty="0"/>
                <a:t>4. Loppupohdinnat</a:t>
              </a:r>
              <a:endParaRPr lang="fi-FI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0B0F8E-71A3-407F-82BA-B6F94D0181BB}"/>
                </a:ext>
              </a:extLst>
            </p:cNvPr>
            <p:cNvSpPr/>
            <p:nvPr/>
          </p:nvSpPr>
          <p:spPr>
            <a:xfrm rot="21600000">
              <a:off x="4464054" y="2305605"/>
              <a:ext cx="5405120" cy="951945"/>
            </a:xfrm>
            <a:custGeom>
              <a:avLst/>
              <a:gdLst>
                <a:gd name="connsiteX0" fmla="*/ 0 w 5405120"/>
                <a:gd name="connsiteY0" fmla="*/ 0 h 951944"/>
                <a:gd name="connsiteX1" fmla="*/ 4929148 w 5405120"/>
                <a:gd name="connsiteY1" fmla="*/ 0 h 951944"/>
                <a:gd name="connsiteX2" fmla="*/ 5405120 w 5405120"/>
                <a:gd name="connsiteY2" fmla="*/ 475972 h 951944"/>
                <a:gd name="connsiteX3" fmla="*/ 4929148 w 5405120"/>
                <a:gd name="connsiteY3" fmla="*/ 951944 h 951944"/>
                <a:gd name="connsiteX4" fmla="*/ 0 w 5405120"/>
                <a:gd name="connsiteY4" fmla="*/ 951944 h 951944"/>
                <a:gd name="connsiteX5" fmla="*/ 0 w 5405120"/>
                <a:gd name="connsiteY5" fmla="*/ 0 h 95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120" h="951944">
                  <a:moveTo>
                    <a:pt x="5405120" y="951943"/>
                  </a:moveTo>
                  <a:lnTo>
                    <a:pt x="475972" y="951943"/>
                  </a:lnTo>
                  <a:lnTo>
                    <a:pt x="0" y="475972"/>
                  </a:lnTo>
                  <a:lnTo>
                    <a:pt x="475972" y="1"/>
                  </a:lnTo>
                  <a:lnTo>
                    <a:pt x="5405120" y="1"/>
                  </a:lnTo>
                  <a:lnTo>
                    <a:pt x="5405120" y="951943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767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2200" kern="1200" dirty="0"/>
                <a:t>2. </a:t>
              </a:r>
              <a:r>
                <a:rPr lang="fi-FI" sz="2200" dirty="0"/>
                <a:t>Varsinais-Suomen</a:t>
              </a:r>
              <a:r>
                <a:rPr lang="fi-FI" sz="2200" kern="1200" dirty="0"/>
                <a:t> maaseudut</a:t>
              </a:r>
              <a:endParaRPr lang="fi-FI" kern="1200" dirty="0"/>
            </a:p>
          </p:txBody>
        </p:sp>
      </p:grpSp>
      <p:pic>
        <p:nvPicPr>
          <p:cNvPr id="11" name="Graphic 10" descr="Question Mark">
            <a:extLst>
              <a:ext uri="{FF2B5EF4-FFF2-40B4-BE49-F238E27FC236}">
                <a16:creationId xmlns:a16="http://schemas.microsoft.com/office/drawing/2014/main" id="{D5C8325C-0642-4193-9577-8577BFE86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88249" y="1267356"/>
            <a:ext cx="914400" cy="914400"/>
          </a:xfrm>
          <a:prstGeom prst="rect">
            <a:avLst/>
          </a:prstGeom>
        </p:spPr>
      </p:pic>
      <p:sp>
        <p:nvSpPr>
          <p:cNvPr id="13" name="Oval 12" descr="Bar chart RTL">
            <a:extLst>
              <a:ext uri="{FF2B5EF4-FFF2-40B4-BE49-F238E27FC236}">
                <a16:creationId xmlns:a16="http://schemas.microsoft.com/office/drawing/2014/main" id="{0ABEABA1-4E93-4727-87A7-3EF7308C10C4}"/>
              </a:ext>
            </a:extLst>
          </p:cNvPr>
          <p:cNvSpPr/>
          <p:nvPr/>
        </p:nvSpPr>
        <p:spPr>
          <a:xfrm>
            <a:off x="2443639" y="4018973"/>
            <a:ext cx="1474930" cy="1227363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85232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D08F4-3017-40F1-A959-5C752A16BF78}"/>
              </a:ext>
            </a:extLst>
          </p:cNvPr>
          <p:cNvSpPr txBox="1"/>
          <p:nvPr/>
        </p:nvSpPr>
        <p:spPr>
          <a:xfrm>
            <a:off x="348464" y="136551"/>
            <a:ext cx="92590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600" b="1" dirty="0"/>
              <a:t>Maaseutubarometrin tulokset, vastausten keskiarvot (n=288-299)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40EA5F-07EF-4DCE-A782-AD055F1A5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53"/>
          <a:stretch/>
        </p:blipFill>
        <p:spPr>
          <a:xfrm>
            <a:off x="6284685" y="1193760"/>
            <a:ext cx="5576389" cy="2654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CBD36-4C7B-4FBC-9853-D7F4D151C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74"/>
          <a:stretch/>
        </p:blipFill>
        <p:spPr>
          <a:xfrm>
            <a:off x="853059" y="798583"/>
            <a:ext cx="5242941" cy="28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1A685-FCDB-401B-8C60-FAA052FBA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" t="-2292" r="10995" b="2292"/>
          <a:stretch/>
        </p:blipFill>
        <p:spPr>
          <a:xfrm>
            <a:off x="6096000" y="3811262"/>
            <a:ext cx="5698326" cy="278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156CB-7876-40D2-A1E3-DE87F38F0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535"/>
          <a:stretch/>
        </p:blipFill>
        <p:spPr>
          <a:xfrm>
            <a:off x="664374" y="3678583"/>
            <a:ext cx="530635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B9EE5-AE76-450E-87FD-69737F9CC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76" y="309439"/>
            <a:ext cx="8124424" cy="6558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EFFC7-E9C6-4F55-B67C-FB5057976209}"/>
              </a:ext>
            </a:extLst>
          </p:cNvPr>
          <p:cNvSpPr txBox="1"/>
          <p:nvPr/>
        </p:nvSpPr>
        <p:spPr>
          <a:xfrm>
            <a:off x="94670" y="309439"/>
            <a:ext cx="4165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fi-FI" sz="22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Barometrin vastausten jakauma (n=288–299)</a:t>
            </a:r>
            <a:endParaRPr lang="fi-FI" sz="2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5A6A31-162A-4BF8-B5F7-0C86B2765A68}"/>
              </a:ext>
            </a:extLst>
          </p:cNvPr>
          <p:cNvSpPr txBox="1"/>
          <p:nvPr/>
        </p:nvSpPr>
        <p:spPr>
          <a:xfrm>
            <a:off x="94670" y="1555999"/>
            <a:ext cx="407588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i="1" u="sng" dirty="0"/>
              <a:t>Arvosanat 4 ja 5</a:t>
            </a:r>
          </a:p>
          <a:p>
            <a:pPr marL="357188" indent="-1793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i-F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aaseutualueiden yritysten kansainvälistyminen (34 %)</a:t>
            </a:r>
          </a:p>
          <a:p>
            <a:pPr marL="357188" indent="-1793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Manner-Suomen maaseutuohjelman tunnettuus (34 %) </a:t>
            </a:r>
          </a:p>
          <a:p>
            <a:pPr marL="357188" indent="-179388">
              <a:buFont typeface="Arial" panose="020B0604020202020204" pitchFamily="34" charset="0"/>
              <a:buChar char="•"/>
            </a:pP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Maaseutualueiden aktiivinen markkinointi asuinpaikkoina (30 %)</a:t>
            </a:r>
          </a:p>
          <a:p>
            <a:pPr marL="357188" indent="-179388">
              <a:buFont typeface="Arial" panose="020B0604020202020204" pitchFamily="34" charset="0"/>
              <a:buChar char="•"/>
            </a:pP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Maaseudun ja kaupungin vuorovaikutuksen toimivuus (30 %). </a:t>
            </a:r>
            <a:endParaRPr lang="fi-FI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797B7-F5E7-4C97-B355-07BFEC85B654}"/>
              </a:ext>
            </a:extLst>
          </p:cNvPr>
          <p:cNvSpPr txBox="1"/>
          <p:nvPr/>
        </p:nvSpPr>
        <p:spPr>
          <a:xfrm>
            <a:off x="94670" y="3851299"/>
            <a:ext cx="407588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i="1" u="sng" dirty="0"/>
              <a:t>Arvosanat 9 ja 10</a:t>
            </a:r>
          </a:p>
          <a:p>
            <a:pPr marL="3571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aaseutualueiden turvallisuus asuinpaikkana (56 %) </a:t>
            </a:r>
          </a:p>
          <a:p>
            <a:pPr marL="3571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aaseutualueiden kyky tarjota puitteet hyvälle elämälle (45 %) </a:t>
            </a:r>
          </a:p>
          <a:p>
            <a:pPr marL="3571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Maaseutualueiden luonnonympäristön monimuotoisuus (35 %) </a:t>
            </a:r>
          </a:p>
          <a:p>
            <a:pPr marL="3571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Etätyömahdollisuudet maaseutualueilla (34 %).</a:t>
            </a:r>
          </a:p>
        </p:txBody>
      </p:sp>
    </p:spTree>
    <p:extLst>
      <p:ext uri="{BB962C8B-B14F-4D97-AF65-F5344CB8AC3E}">
        <p14:creationId xmlns:p14="http://schemas.microsoft.com/office/powerpoint/2010/main" val="3964892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EBB4B4-AB59-41F8-A1CE-799B8B84A60B}"/>
              </a:ext>
            </a:extLst>
          </p:cNvPr>
          <p:cNvSpPr txBox="1"/>
          <p:nvPr/>
        </p:nvSpPr>
        <p:spPr>
          <a:xfrm>
            <a:off x="155495" y="68316"/>
            <a:ext cx="38021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b="1" dirty="0"/>
              <a:t>Maaseutubarometrin tulokset vastaajaryhmittäin (keskiarvot)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0A7CE-0883-4043-8329-00F187CECC9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3"/>
          <a:stretch/>
        </p:blipFill>
        <p:spPr bwMode="auto">
          <a:xfrm>
            <a:off x="342899" y="5243513"/>
            <a:ext cx="4672013" cy="140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9EDEF-10CD-4FE0-837E-41E14A90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38770" y="-639736"/>
            <a:ext cx="6789684" cy="8205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FFDE71-79A0-44C3-AA0E-2B640A6917DA}"/>
              </a:ext>
            </a:extLst>
          </p:cNvPr>
          <p:cNvSpPr txBox="1"/>
          <p:nvPr/>
        </p:nvSpPr>
        <p:spPr>
          <a:xfrm>
            <a:off x="342899" y="2034346"/>
            <a:ext cx="3218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Yleiskuva:</a:t>
            </a:r>
          </a:p>
          <a:p>
            <a:r>
              <a:rPr lang="fi-FI" dirty="0">
                <a:latin typeface="Calibri" panose="020F0502020204030204" pitchFamily="34" charset="0"/>
                <a:cs typeface="Times New Roman" panose="02020603050405020304" pitchFamily="18" charset="0"/>
              </a:rPr>
              <a:t>Kehittäjät + TKI näkevät asiat myönteisimmin, maaseutuyritykset heikoimmin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006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75CC7-1FFE-421A-B564-BDD67F2168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11272" y="190445"/>
            <a:ext cx="9580728" cy="6564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819EB-137D-41D8-893E-841145DF61DF}"/>
              </a:ext>
            </a:extLst>
          </p:cNvPr>
          <p:cNvSpPr txBox="1"/>
          <p:nvPr/>
        </p:nvSpPr>
        <p:spPr>
          <a:xfrm>
            <a:off x="207747" y="338281"/>
            <a:ext cx="227419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Maaseutubarometrin tulokset seuduittain (erot keskiarvoon)</a:t>
            </a:r>
          </a:p>
          <a:p>
            <a:endParaRPr lang="fi-FI" b="1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i-FI" sz="1400" b="1" dirty="0">
                <a:solidFill>
                  <a:srgbClr val="FF0000"/>
                </a:solidFill>
              </a:rPr>
              <a:t>Punainen väri tarkoittaa, että asia on arvioitu koko aineistosta laskettua ko. asian keskiarvoa </a:t>
            </a:r>
            <a:r>
              <a:rPr lang="fi-FI" sz="1400" b="1" u="sng" dirty="0">
                <a:solidFill>
                  <a:srgbClr val="FF0000"/>
                </a:solidFill>
              </a:rPr>
              <a:t>heikommaksi</a:t>
            </a:r>
          </a:p>
          <a:p>
            <a:pPr marL="285750" indent="-285750">
              <a:buFontTx/>
              <a:buChar char="-"/>
            </a:pPr>
            <a:r>
              <a:rPr lang="fi-FI" sz="1400" b="1" dirty="0">
                <a:solidFill>
                  <a:schemeClr val="accent1"/>
                </a:solidFill>
              </a:rPr>
              <a:t>Sininen väri tarkoittaa, että asia on arvioitu koko aineistosta laskettua ko. asian keskiarvoa </a:t>
            </a:r>
            <a:r>
              <a:rPr lang="fi-FI" sz="1400" b="1" u="sng" dirty="0">
                <a:solidFill>
                  <a:schemeClr val="accent1"/>
                </a:solidFill>
              </a:rPr>
              <a:t>paremmaksi</a:t>
            </a:r>
          </a:p>
        </p:txBody>
      </p:sp>
    </p:spTree>
    <p:extLst>
      <p:ext uri="{BB962C8B-B14F-4D97-AF65-F5344CB8AC3E}">
        <p14:creationId xmlns:p14="http://schemas.microsoft.com/office/powerpoint/2010/main" val="141463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380203-2D3D-4A25-AE20-7287192C5087}"/>
              </a:ext>
            </a:extLst>
          </p:cNvPr>
          <p:cNvSpPr txBox="1"/>
          <p:nvPr/>
        </p:nvSpPr>
        <p:spPr>
          <a:xfrm>
            <a:off x="525211" y="356843"/>
            <a:ext cx="327093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 b="1" dirty="0"/>
              <a:t>Barometrikysymyksiin vähintään arvonsanan seitsemän (7) antaneiden osuudet</a:t>
            </a:r>
          </a:p>
          <a:p>
            <a:pPr marL="285750" indent="-285750">
              <a:buFontTx/>
              <a:buChar char="-"/>
            </a:pPr>
            <a:r>
              <a:rPr lang="fi-FI" b="1" dirty="0"/>
              <a:t>Varsinais-Suomi </a:t>
            </a:r>
            <a:r>
              <a:rPr lang="fi-FI" b="1" dirty="0" err="1"/>
              <a:t>versus</a:t>
            </a:r>
            <a:r>
              <a:rPr lang="fi-FI" b="1" dirty="0"/>
              <a:t> Uusimaa, Häme ja Kaakkois-Suomi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4F1934-76CE-4DB5-891E-1A621ECC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73092" y="-405904"/>
            <a:ext cx="6754567" cy="7566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0ABBD-0D88-4744-A1AE-967276E22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67" y="4876456"/>
            <a:ext cx="2722403" cy="17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48A2B7-B1BF-499C-B0B8-75E710FAC017}"/>
              </a:ext>
            </a:extLst>
          </p:cNvPr>
          <p:cNvSpPr txBox="1"/>
          <p:nvPr/>
        </p:nvSpPr>
        <p:spPr>
          <a:xfrm>
            <a:off x="2743017" y="1812294"/>
            <a:ext cx="102819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600" b="1" dirty="0"/>
              <a:t>3b. Kehittämiskohteet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53632-4B71-4066-879C-53338F78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25</a:t>
            </a:fld>
            <a:endParaRPr lang="fi-FI"/>
          </a:p>
        </p:txBody>
      </p:sp>
      <p:sp>
        <p:nvSpPr>
          <p:cNvPr id="4" name="Oval 3" descr="Bar chart RTL">
            <a:extLst>
              <a:ext uri="{FF2B5EF4-FFF2-40B4-BE49-F238E27FC236}">
                <a16:creationId xmlns:a16="http://schemas.microsoft.com/office/drawing/2014/main" id="{70845D40-9511-4E74-8DB7-F73D3B7F4A5F}"/>
              </a:ext>
            </a:extLst>
          </p:cNvPr>
          <p:cNvSpPr/>
          <p:nvPr/>
        </p:nvSpPr>
        <p:spPr>
          <a:xfrm>
            <a:off x="233396" y="289233"/>
            <a:ext cx="1879555" cy="156966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4219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7D6D01-FDBF-4B2D-A5F7-11985548F210}"/>
              </a:ext>
            </a:extLst>
          </p:cNvPr>
          <p:cNvSpPr/>
          <p:nvPr/>
        </p:nvSpPr>
        <p:spPr>
          <a:xfrm rot="16200000">
            <a:off x="5204362" y="3215245"/>
            <a:ext cx="2095995" cy="5189514"/>
          </a:xfrm>
          <a:prstGeom prst="wedgeEllipseCallou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8495B-8679-4D13-A9EC-CFAFCCC48B9C}"/>
              </a:ext>
            </a:extLst>
          </p:cNvPr>
          <p:cNvSpPr txBox="1"/>
          <p:nvPr/>
        </p:nvSpPr>
        <p:spPr>
          <a:xfrm>
            <a:off x="586740" y="474009"/>
            <a:ext cx="82603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fi-FI" sz="2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Elinkeinojen ja toimeentulon kehityskohteet (n=296-298)</a:t>
            </a:r>
            <a:endParaRPr lang="fi-FI" sz="2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C85DD-C803-4446-A56D-11E576BC341B}"/>
              </a:ext>
            </a:extLst>
          </p:cNvPr>
          <p:cNvSpPr txBox="1"/>
          <p:nvPr/>
        </p:nvSpPr>
        <p:spPr>
          <a:xfrm>
            <a:off x="4546832" y="5012246"/>
            <a:ext cx="4122155" cy="1748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”Vientirenkaiden synnyttäminen”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”Yritysten ja koulutusorganisaatioiden yhteistyö tiiviimmäksi”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”Tietoliikenneyhteyksien sekä infrastruktuurin ja palveluiden kehittäminen maaseutualueilla.”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”Teiden kunnossapito.”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”Sujuvat joukkoliikenneyhteydet”</a:t>
            </a:r>
            <a:endParaRPr lang="fi-FI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2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49566-7FFB-4F46-B07B-DFB338621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68" y="1430714"/>
            <a:ext cx="9652263" cy="3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60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723CAE-FDA8-4852-9E12-F5220FEEE05C}"/>
              </a:ext>
            </a:extLst>
          </p:cNvPr>
          <p:cNvSpPr txBox="1"/>
          <p:nvPr/>
        </p:nvSpPr>
        <p:spPr>
          <a:xfrm>
            <a:off x="519341" y="328219"/>
            <a:ext cx="60940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fi-FI" sz="2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Elintarvikkeiden alkutuotanto (n=296-298)</a:t>
            </a:r>
            <a:endParaRPr lang="fi-FI" sz="2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F14AE-36AD-4F4A-AC57-F3157957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2" y="1122551"/>
            <a:ext cx="9835923" cy="349481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2374A86-285A-4E46-A037-EAFE34BBA85C}"/>
              </a:ext>
            </a:extLst>
          </p:cNvPr>
          <p:cNvSpPr/>
          <p:nvPr/>
        </p:nvSpPr>
        <p:spPr>
          <a:xfrm rot="16200000">
            <a:off x="5304914" y="2093413"/>
            <a:ext cx="2155371" cy="7373802"/>
          </a:xfrm>
          <a:prstGeom prst="wedgeEllipseCallou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E0D82-E0BE-4FA9-BDAD-A0AD61C99906}"/>
              </a:ext>
            </a:extLst>
          </p:cNvPr>
          <p:cNvSpPr txBox="1"/>
          <p:nvPr/>
        </p:nvSpPr>
        <p:spPr>
          <a:xfrm>
            <a:off x="3832668" y="5026133"/>
            <a:ext cx="6616844" cy="17331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”Asenteiden muuttaminen luonnonmukaisuuden suuntaan kasvien tuotannossa.”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”Hiilen ja ravinteiden sitomisen ratkaisut vahvasti kytkettynä eri tuotantosuuntiin.”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”Lannoitteiden/fosforin vähentäminen”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”Alkutuottajille enemmän myyntikanavia, joissa saa paremmin korvausta työlleen. Alkutuottajien asema paremmaksi tukkuun ja kauppaan nähden”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”Lyhyet ketjut tuottajalta ja kuluttajalle (uudet jakelukanavat)”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616722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AF42C-BE88-44D9-A525-044C34767426}"/>
              </a:ext>
            </a:extLst>
          </p:cNvPr>
          <p:cNvSpPr txBox="1"/>
          <p:nvPr/>
        </p:nvSpPr>
        <p:spPr>
          <a:xfrm>
            <a:off x="727139" y="351768"/>
            <a:ext cx="60940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fi-FI" sz="2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Elintarvikkeiden jatkojalostus (n=296-298)</a:t>
            </a:r>
            <a:endParaRPr lang="fi-FI" sz="2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716D2-EA1C-4F89-9444-A4CD5957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85" y="1155344"/>
            <a:ext cx="9972322" cy="335576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AB7E281-D562-45AA-B56C-C439B241D6D7}"/>
              </a:ext>
            </a:extLst>
          </p:cNvPr>
          <p:cNvSpPr/>
          <p:nvPr/>
        </p:nvSpPr>
        <p:spPr>
          <a:xfrm rot="16200000">
            <a:off x="4994564" y="2591939"/>
            <a:ext cx="2202872" cy="6329247"/>
          </a:xfrm>
          <a:prstGeom prst="wedgeEllipseCallou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68594-1F12-4A03-8ED6-5DA298DB1AF1}"/>
              </a:ext>
            </a:extLst>
          </p:cNvPr>
          <p:cNvSpPr txBox="1"/>
          <p:nvPr/>
        </p:nvSpPr>
        <p:spPr>
          <a:xfrm>
            <a:off x="3966662" y="4966259"/>
            <a:ext cx="4666699" cy="1555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fi-FI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”Juomateollisuutta pitää kokonaisuutena edistää. Uusia juomia eri kategorioihin maailmalle vietäväksi.”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fi-FI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”Kalastusyrittäjien oman jalostustoiminnan ja suoramyynnin kehittäminen”</a:t>
            </a:r>
            <a:br>
              <a:rPr lang="fi-FI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i-FI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”Lemmikeille tarkoitettujen ruokien jalostaminen osana elintarviketaloutta”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fi-FI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”Lisätä koulutusta ja osaamista”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”Tutkimus ja mm. Turun yliopisto ja amk mukaan jatkojalostukseen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7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647C7A-9CDF-43C4-B834-9D3B45DDC32B}"/>
              </a:ext>
            </a:extLst>
          </p:cNvPr>
          <p:cNvSpPr txBox="1"/>
          <p:nvPr/>
        </p:nvSpPr>
        <p:spPr>
          <a:xfrm>
            <a:off x="746230" y="456960"/>
            <a:ext cx="60940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Asumisen kehittämiskohteet (N=294-297)</a:t>
            </a:r>
            <a:endParaRPr lang="fi-FI" sz="2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6E5AB-E8D6-466C-BFE0-46FDA715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83" y="1103806"/>
            <a:ext cx="8702436" cy="3528509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49F4B99-6F96-4CDD-9A54-51558733DBD7}"/>
              </a:ext>
            </a:extLst>
          </p:cNvPr>
          <p:cNvSpPr/>
          <p:nvPr/>
        </p:nvSpPr>
        <p:spPr>
          <a:xfrm rot="16200000">
            <a:off x="5436224" y="2298475"/>
            <a:ext cx="2309166" cy="6911437"/>
          </a:xfrm>
          <a:prstGeom prst="wedgeEllipseCallou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3D393-9FF3-4E3E-B2C6-9CB4BF03613A}"/>
              </a:ext>
            </a:extLst>
          </p:cNvPr>
          <p:cNvSpPr txBox="1"/>
          <p:nvPr/>
        </p:nvSpPr>
        <p:spPr>
          <a:xfrm>
            <a:off x="4003284" y="5001102"/>
            <a:ext cx="5674031" cy="1506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”Maaseudun asumisen mahdollistaminen yksinkertaisilla ja helpoilla kaavaratkaisuilla.”</a:t>
            </a:r>
          </a:p>
          <a:p>
            <a:pPr algn="just">
              <a:lnSpc>
                <a:spcPct val="107000"/>
              </a:lnSpc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”Monipuolisia asumisratkaisuja pitäisi olla saatavilla myös ydinmaaseudulla. Kaikki eivät pysty asumaan omakotitalossa, pitäisi saada esim. rivitalovaihtoehtoja ja vuokra-asuntoja myös maaseudulle.”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”Lähipalveluiden merkitystä ei myöskään voi liikaa korostaa. Kun kaikki on keskitetty kuntakeskukseen eikä julkisia liikenneyhteyksiä yksinkertaisesti ole, niin asuminen maaseudulla tehdään mahdolliseksi vain auton omaaville hyväkuntoisille lapsettomille työikäisille.”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1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3C233E-9A5F-42C2-98ED-0495049D21AA}"/>
              </a:ext>
            </a:extLst>
          </p:cNvPr>
          <p:cNvSpPr txBox="1"/>
          <p:nvPr/>
        </p:nvSpPr>
        <p:spPr>
          <a:xfrm>
            <a:off x="1737360" y="1805940"/>
            <a:ext cx="93496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600" b="1" dirty="0"/>
              <a:t>1. Mikä maaseutuluotain?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E7026D-9568-459D-9DF8-3ED23948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3</a:t>
            </a:fld>
            <a:endParaRPr lang="fi-FI" dirty="0"/>
          </a:p>
        </p:txBody>
      </p:sp>
      <p:pic>
        <p:nvPicPr>
          <p:cNvPr id="4" name="Graphic 3" descr="Question Mark">
            <a:extLst>
              <a:ext uri="{FF2B5EF4-FFF2-40B4-BE49-F238E27FC236}">
                <a16:creationId xmlns:a16="http://schemas.microsoft.com/office/drawing/2014/main" id="{A20882AC-0AE4-42DD-A5EE-0E2E4BE5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898" y="3641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61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1230-94FD-48C0-B3A7-60964B0C37E1}"/>
              </a:ext>
            </a:extLst>
          </p:cNvPr>
          <p:cNvSpPr txBox="1"/>
          <p:nvPr/>
        </p:nvSpPr>
        <p:spPr>
          <a:xfrm>
            <a:off x="615150" y="442759"/>
            <a:ext cx="99629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Energian, ympäristön ja ilmaston kehittämiskohteet (n=296-298)</a:t>
            </a:r>
            <a:endParaRPr lang="fi-FI" sz="2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26E0F-4CE2-413C-B270-8B4056660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16" y="1269096"/>
            <a:ext cx="10817368" cy="3183727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49D733F-D3E6-4672-9043-E5B26E3EBD36}"/>
              </a:ext>
            </a:extLst>
          </p:cNvPr>
          <p:cNvSpPr/>
          <p:nvPr/>
        </p:nvSpPr>
        <p:spPr>
          <a:xfrm rot="16200000">
            <a:off x="5070956" y="2045181"/>
            <a:ext cx="2345217" cy="7279572"/>
          </a:xfrm>
          <a:prstGeom prst="wedgeEllipseCallou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B6078-6D86-49AE-8671-6A2EF1F9D479}"/>
              </a:ext>
            </a:extLst>
          </p:cNvPr>
          <p:cNvSpPr txBox="1"/>
          <p:nvPr/>
        </p:nvSpPr>
        <p:spPr>
          <a:xfrm>
            <a:off x="3738222" y="4896374"/>
            <a:ext cx="5560158" cy="1764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9875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”Biokaasun käyttömahdollisuuksien lisääminen, puupohjaisten biopolttoaineiden kehittäminen”</a:t>
            </a:r>
          </a:p>
          <a:p>
            <a:pPr marL="269875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”Tilatason energiaratkaisujen kehittäminen ml. biokaasulaitokset”</a:t>
            </a:r>
          </a:p>
          <a:p>
            <a:pPr marL="269875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”Puun käytössä keskeistä hiiltä sitovat ratkaisut, ja vasta toissijaisesti energiakäytön lisääminen, eli kestävien puutuotteiden jalostaminen ensin.”</a:t>
            </a:r>
          </a:p>
          <a:p>
            <a:pPr marL="269875">
              <a:lnSpc>
                <a:spcPct val="107000"/>
              </a:lnSpc>
              <a:spcAft>
                <a:spcPts val="600"/>
              </a:spcAft>
            </a:pPr>
            <a: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”Maanomistajan roolin vahvistaminen mm. hiilinielu ja -varasto keskustelussa, samoin kuin peltoviljelyn ympäristökysymyksissä.”</a:t>
            </a:r>
            <a:br>
              <a:rPr lang="fi-FI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4199496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93BB4D-EC8C-42FD-B535-B4CD7AFF7EC3}"/>
              </a:ext>
            </a:extLst>
          </p:cNvPr>
          <p:cNvSpPr txBox="1"/>
          <p:nvPr/>
        </p:nvSpPr>
        <p:spPr>
          <a:xfrm>
            <a:off x="3169310" y="1985301"/>
            <a:ext cx="6411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i-FI" sz="5600" b="1" dirty="0"/>
              <a:t>4. Loppupohdinnat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22FE93-1310-42FB-BE7C-F3CB640C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31</a:t>
            </a:fld>
            <a:endParaRPr lang="fi-FI"/>
          </a:p>
        </p:txBody>
      </p:sp>
      <p:sp>
        <p:nvSpPr>
          <p:cNvPr id="4" name="Oval 3" descr="Head with gears">
            <a:extLst>
              <a:ext uri="{FF2B5EF4-FFF2-40B4-BE49-F238E27FC236}">
                <a16:creationId xmlns:a16="http://schemas.microsoft.com/office/drawing/2014/main" id="{E7845908-DFCA-45F1-8EFB-D15F7F3E9152}"/>
              </a:ext>
            </a:extLst>
          </p:cNvPr>
          <p:cNvSpPr/>
          <p:nvPr/>
        </p:nvSpPr>
        <p:spPr>
          <a:xfrm>
            <a:off x="413472" y="336699"/>
            <a:ext cx="1404312" cy="14260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60958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96F94E-07BA-4431-BDC3-F6D43161DDD4}"/>
              </a:ext>
            </a:extLst>
          </p:cNvPr>
          <p:cNvSpPr txBox="1"/>
          <p:nvPr/>
        </p:nvSpPr>
        <p:spPr>
          <a:xfrm>
            <a:off x="1268079" y="516568"/>
            <a:ext cx="10923921" cy="5965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Varsinais-Suomen maaseuturakenne on monipuolinen.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Mahdollisuus, mutta myös haaste sille, että erilaisuus kyetään huomioimaan ja hyödyntämään maakunnallisessa kehittämisessä. </a:t>
            </a:r>
            <a:endParaRPr lang="fi-FI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Maaseutujen tilannetta pidetään monelta osin hyvänä ja tulevaisuuteen katsotaan luottavaisin mielin.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Kaupungin läheinen maaseutu ka. 7.6., kuntakeskukset 7.3, ydin- ja harvaan asuttu maaseutu 6.8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Varsinais-Suomen maaseudun maine arvioidaan hyväksi ka. 7,8.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Hyvät puitteet elämiselle, asumiselle. Etäyhteydet toimivia ja siten digitaalisten palvelujen käyttö mahdollista.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Missä parannettavaa?</a:t>
            </a:r>
          </a:p>
          <a:p>
            <a:pPr marL="982663" lvl="1" indent="-180975">
              <a:buFont typeface="Wingdings" panose="05000000000000000000" pitchFamily="2" charset="2"/>
              <a:buChar char="§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 maaseututoimijoiden yhteistyö, yritystoimijat kriittisimpiä asian tilan suhteen.</a:t>
            </a:r>
          </a:p>
          <a:p>
            <a:pPr marL="982663" lvl="1" indent="-180975">
              <a:buFont typeface="Wingdings" panose="05000000000000000000" pitchFamily="2" charset="2"/>
              <a:buChar char="§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lueellisten mahdollisuuksien ja vahvuuksien tunnistamisen parantaminen </a:t>
            </a:r>
          </a:p>
          <a:p>
            <a:pPr marL="982663" lvl="1" indent="-180975">
              <a:buFont typeface="Wingdings" panose="05000000000000000000" pitchFamily="2" charset="2"/>
              <a:buChar char="§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Asukkaiden vaikuttamismahdollisuuksien kehittäminen</a:t>
            </a:r>
          </a:p>
          <a:p>
            <a:pPr marL="982663" lvl="1" indent="-180975">
              <a:buFont typeface="Wingdings" panose="05000000000000000000" pitchFamily="2" charset="2"/>
              <a:buChar char="§"/>
            </a:pP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Kaupungin ja maaseudun </a:t>
            </a:r>
            <a:r>
              <a:rPr lang="fi-FI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win-win</a:t>
            </a:r>
            <a:r>
              <a:rPr lang="fi-FI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asetelmien rakentaminen</a:t>
            </a: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Oval 2" descr="Head with gears">
            <a:extLst>
              <a:ext uri="{FF2B5EF4-FFF2-40B4-BE49-F238E27FC236}">
                <a16:creationId xmlns:a16="http://schemas.microsoft.com/office/drawing/2014/main" id="{7B5E0E7F-4B98-459A-B078-10EC3F4839F2}"/>
              </a:ext>
            </a:extLst>
          </p:cNvPr>
          <p:cNvSpPr/>
          <p:nvPr/>
        </p:nvSpPr>
        <p:spPr>
          <a:xfrm>
            <a:off x="-136233" y="0"/>
            <a:ext cx="1404312" cy="14260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959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 descr="Head with gears">
            <a:extLst>
              <a:ext uri="{FF2B5EF4-FFF2-40B4-BE49-F238E27FC236}">
                <a16:creationId xmlns:a16="http://schemas.microsoft.com/office/drawing/2014/main" id="{1C752339-0766-4729-96EC-D78A926AD570}"/>
              </a:ext>
            </a:extLst>
          </p:cNvPr>
          <p:cNvSpPr/>
          <p:nvPr/>
        </p:nvSpPr>
        <p:spPr>
          <a:xfrm>
            <a:off x="-136233" y="0"/>
            <a:ext cx="1404312" cy="14260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25D440-ACAD-4138-AD00-569FAB9F42C0}"/>
              </a:ext>
            </a:extLst>
          </p:cNvPr>
          <p:cNvSpPr/>
          <p:nvPr/>
        </p:nvSpPr>
        <p:spPr>
          <a:xfrm>
            <a:off x="1268080" y="836193"/>
            <a:ext cx="10284584" cy="405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Maaseutuyritysten uudistaminen</a:t>
            </a:r>
          </a:p>
          <a:p>
            <a:pPr marL="722313" indent="-2714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Maaseudut ovat TKI-toiminnan ulkokehällä</a:t>
            </a:r>
          </a:p>
          <a:p>
            <a:pPr marL="722313" indent="-2714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Osaamisen siirtämisen ja siirtymisen ongelmista ollaan huolissaan</a:t>
            </a:r>
          </a:p>
          <a:p>
            <a:pPr marL="722313" indent="-2714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V-Suomen on runsaasti tutkimusinstituutioita + tiedonvälittäjätahoja, miten tietoa ja osaamista siirretään yritysten hyödyksi  entistä paremmin?</a:t>
            </a:r>
          </a:p>
          <a:p>
            <a:pPr marL="450850"/>
            <a:endParaRPr lang="fi-FI" sz="2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lnSpc>
                <a:spcPct val="115000"/>
              </a:lnSpc>
              <a:tabLst>
                <a:tab pos="357188" algn="l"/>
              </a:tabLst>
            </a:pPr>
            <a:r>
              <a:rPr lang="fi-FI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Kestävyys -teema vahvasti esille positiivisessa sävyssä ja kehittämisen mahdollisuutena eri sektoreilla!</a:t>
            </a:r>
          </a:p>
        </p:txBody>
      </p:sp>
    </p:spTree>
    <p:extLst>
      <p:ext uri="{BB962C8B-B14F-4D97-AF65-F5344CB8AC3E}">
        <p14:creationId xmlns:p14="http://schemas.microsoft.com/office/powerpoint/2010/main" val="2823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1FB082-BDBA-435C-BEBF-BE7A53954583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Kiitos!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9030ACC6-7858-44A7-9854-08C6C9BCF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r="1401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4951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229" y="395410"/>
            <a:ext cx="4219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00" b="1" dirty="0"/>
              <a:t>Miksi lähdettiin toteuttamaan?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229" y="937163"/>
            <a:ext cx="414601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latin typeface="Sanchez Condensed"/>
              </a:rPr>
              <a:t>Kehittää erilaisten maaseutualueiden kehittymisen seurantaa, ennakointia ja julkisuuskuvaa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latin typeface="Sanchez Condensed"/>
              </a:rPr>
              <a:t>Luoda barometri-työkalu maaseudun kehittämissuunnitelman seurantaan ja tueksi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latin typeface="Sanchez Condensed"/>
              </a:rPr>
              <a:t>Antaa eväitä kehittämistoimien suuntaamiselle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fi-FI" altLang="fi-FI" dirty="0">
              <a:latin typeface="Sanchez Condensed"/>
            </a:endParaRPr>
          </a:p>
          <a:p>
            <a:pPr>
              <a:spcAft>
                <a:spcPts val="600"/>
              </a:spcAft>
              <a:defRPr/>
            </a:pPr>
            <a:endParaRPr lang="fi-FI" altLang="fi-FI" dirty="0">
              <a:latin typeface="Sanchez Condensed"/>
            </a:endParaRPr>
          </a:p>
          <a:p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5426503" y="937163"/>
            <a:ext cx="548018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altLang="fi-FI" dirty="0">
                <a:latin typeface="Sanchez Condensed"/>
              </a:rPr>
              <a:t>Hallinnollisista rajoista riippumaton tarkastelu ja analyysi.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altLang="fi-FI" dirty="0">
                <a:latin typeface="Sanchez Condensed"/>
              </a:rPr>
              <a:t>Monipuolinen lähestymistapa maaseutualueiden tilaan ja muutokseen.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altLang="fi-FI" dirty="0">
                <a:latin typeface="Sanchez Condensed"/>
              </a:rPr>
              <a:t>Törmäytetään tietoperusta, paikallinen kokemustieto ja asiantuntijatieto.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altLang="fi-FI" dirty="0">
                <a:latin typeface="Sanchez Condensed"/>
              </a:rPr>
              <a:t>Mahdollisimman yksinkertainen toistaa pilotoinnin jälkeen.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altLang="fi-FI" dirty="0">
                <a:latin typeface="Sanchez Condensed"/>
              </a:rPr>
              <a:t>Tulokset helposti ymmärrettävät, ajatuksia herättäviä ja analyysia syventäviä.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i-FI" altLang="fi-FI" dirty="0">
                <a:latin typeface="Sanchez Condensed"/>
              </a:rPr>
              <a:t>Ei ”maaseudun ilmapuntari” tai ”fiilisten tulkki” vaan kehittämisen työväline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6503" y="393967"/>
            <a:ext cx="4299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00" b="1" dirty="0"/>
              <a:t>Miten lähdettiin toteuttamaan?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4C998-FE2D-461D-9554-7F1033F3188D}"/>
              </a:ext>
            </a:extLst>
          </p:cNvPr>
          <p:cNvSpPr txBox="1"/>
          <p:nvPr/>
        </p:nvSpPr>
        <p:spPr>
          <a:xfrm>
            <a:off x="1138689" y="5459172"/>
            <a:ext cx="1085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Luotain-toimintatavan kehittäminen käynnistyi Itä-Suomen yliopistossa/</a:t>
            </a:r>
            <a:r>
              <a:rPr lang="fi-FI" dirty="0" err="1"/>
              <a:t>Spatiassa</a:t>
            </a:r>
            <a:r>
              <a:rPr lang="fi-FI" dirty="0"/>
              <a:t> 2016 Manner-Suomen maaseudun kehittämisohjelman 2014-2020 tukemana. Pilotointi vuonna 2017, uusinta 2019. 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585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A8A2D5-F938-49A4-A82F-25FF55E7B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71437"/>
            <a:ext cx="109251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FD496A-636E-46D3-8B4C-C7B7A9E4611D}"/>
              </a:ext>
            </a:extLst>
          </p:cNvPr>
          <p:cNvSpPr txBox="1"/>
          <p:nvPr/>
        </p:nvSpPr>
        <p:spPr>
          <a:xfrm>
            <a:off x="2112951" y="2200834"/>
            <a:ext cx="9052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600" b="1" dirty="0"/>
              <a:t>2. </a:t>
            </a:r>
            <a:r>
              <a:rPr lang="fi-FI" sz="4800" b="1" dirty="0"/>
              <a:t>Varsinais-Suomen maaseudut</a:t>
            </a:r>
            <a:endParaRPr lang="fi-FI" sz="4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368A4-48C6-4CE4-BCB9-5F70FAC1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6</a:t>
            </a:fld>
            <a:endParaRPr lang="fi-FI"/>
          </a:p>
        </p:txBody>
      </p:sp>
      <p:sp>
        <p:nvSpPr>
          <p:cNvPr id="4" name="Oval 3" descr="Bar chart RTL">
            <a:extLst>
              <a:ext uri="{FF2B5EF4-FFF2-40B4-BE49-F238E27FC236}">
                <a16:creationId xmlns:a16="http://schemas.microsoft.com/office/drawing/2014/main" id="{5F2968D7-754E-44B5-9C02-0F916461FAFC}"/>
              </a:ext>
            </a:extLst>
          </p:cNvPr>
          <p:cNvSpPr/>
          <p:nvPr/>
        </p:nvSpPr>
        <p:spPr>
          <a:xfrm>
            <a:off x="233396" y="289233"/>
            <a:ext cx="1879555" cy="156966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721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02C98-C31B-42DC-B59A-ACC81C3A30F6}"/>
              </a:ext>
            </a:extLst>
          </p:cNvPr>
          <p:cNvSpPr txBox="1"/>
          <p:nvPr/>
        </p:nvSpPr>
        <p:spPr>
          <a:xfrm>
            <a:off x="1017578" y="1163908"/>
            <a:ext cx="459872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600" b="1" dirty="0"/>
              <a:t>Tilastot: Varsinais-Suomen maaseudut</a:t>
            </a:r>
          </a:p>
          <a:p>
            <a:r>
              <a:rPr lang="fi-FI" sz="2000" b="1" dirty="0"/>
              <a:t>(Aluetypologia 2013, syke)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8CD41-CCC5-4026-8960-75072A0F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31DD-2024-438F-BD6C-8BC90A7D14F2}" type="slidenum">
              <a:rPr lang="fi-FI" smtClean="0"/>
              <a:t>7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F8048-E420-48F1-A38F-390D1AE9D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32" t="22971" r="14394" b="10523"/>
          <a:stretch/>
        </p:blipFill>
        <p:spPr>
          <a:xfrm>
            <a:off x="7264857" y="330505"/>
            <a:ext cx="3909565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9CB3E5-82D0-498B-91A7-54259554E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13" t="22972" r="14394" b="5702"/>
          <a:stretch/>
        </p:blipFill>
        <p:spPr>
          <a:xfrm>
            <a:off x="5643195" y="3429000"/>
            <a:ext cx="3843968" cy="28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3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7D89-443F-4E16-9155-FE5F6308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20" y="157888"/>
            <a:ext cx="11321878" cy="1325563"/>
          </a:xfrm>
        </p:spPr>
        <p:txBody>
          <a:bodyPr/>
          <a:lstStyle/>
          <a:p>
            <a:pPr algn="l"/>
            <a:r>
              <a:rPr lang="fi-FI" sz="3200" b="1" dirty="0"/>
              <a:t>Kaupunki- ja maaseutualueiden tunnuspiirteitä </a:t>
            </a:r>
            <a:r>
              <a:rPr lang="fi-FI" sz="2000" b="1" dirty="0"/>
              <a:t>(Aluetypologia 2013)</a:t>
            </a: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21BA15F-DB5C-4AB5-A0EE-4CFC36303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15" y="2307595"/>
            <a:ext cx="5988398" cy="423777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FD7798-0FE2-4B85-952B-77AF2063D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27883"/>
              </p:ext>
            </p:extLst>
          </p:nvPr>
        </p:nvGraphicFramePr>
        <p:xfrm>
          <a:off x="6739325" y="2779757"/>
          <a:ext cx="4698424" cy="2894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8611">
                  <a:extLst>
                    <a:ext uri="{9D8B030D-6E8A-4147-A177-3AD203B41FA5}">
                      <a16:colId xmlns:a16="http://schemas.microsoft.com/office/drawing/2014/main" val="914488541"/>
                    </a:ext>
                  </a:extLst>
                </a:gridCol>
                <a:gridCol w="1131376">
                  <a:extLst>
                    <a:ext uri="{9D8B030D-6E8A-4147-A177-3AD203B41FA5}">
                      <a16:colId xmlns:a16="http://schemas.microsoft.com/office/drawing/2014/main" val="637038981"/>
                    </a:ext>
                  </a:extLst>
                </a:gridCol>
                <a:gridCol w="978437">
                  <a:extLst>
                    <a:ext uri="{9D8B030D-6E8A-4147-A177-3AD203B41FA5}">
                      <a16:colId xmlns:a16="http://schemas.microsoft.com/office/drawing/2014/main" val="2213435933"/>
                    </a:ext>
                  </a:extLst>
                </a:gridCol>
              </a:tblGrid>
              <a:tr h="552400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Aluetyyppi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Henkilöä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Osuus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7338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Harvaan asuttu maaseutu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2 537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0,5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3163077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Ydinmaaseutu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50 093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10,5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4058898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Kaupungin läheinen maaseutu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46 016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9,6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6442053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Paikalliskeskukset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23 979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5,0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593625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Kaupungin kehysalue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75 059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15,7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9633666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Sisempi ja ulompi kaupunkialue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274 539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57,4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010445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Tuntematon sijainti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6 359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1,3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826758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dirty="0">
                          <a:effectLst/>
                        </a:rPr>
                        <a:t>Yhteensä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478 582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100,0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617875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549B828-2411-408D-999A-D279C529404A}"/>
              </a:ext>
            </a:extLst>
          </p:cNvPr>
          <p:cNvSpPr txBox="1"/>
          <p:nvPr/>
        </p:nvSpPr>
        <p:spPr>
          <a:xfrm>
            <a:off x="817315" y="1334106"/>
            <a:ext cx="10620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dirty="0"/>
              <a:t>Kaupungissa ja kehysalueella asuu 73 % alueen väestöstä. Maaseutualueilla asuu 26 % väestöstä.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CEAD4-4B80-48E6-A5D0-C94D047405C2}"/>
              </a:ext>
            </a:extLst>
          </p:cNvPr>
          <p:cNvSpPr txBox="1"/>
          <p:nvPr/>
        </p:nvSpPr>
        <p:spPr>
          <a:xfrm>
            <a:off x="6522349" y="2307595"/>
            <a:ext cx="3913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500" b="1" dirty="0"/>
              <a:t> Väestö kaupunki-maaseutu-jaolla 31.12.2018.</a:t>
            </a:r>
          </a:p>
        </p:txBody>
      </p:sp>
    </p:spTree>
    <p:extLst>
      <p:ext uri="{BB962C8B-B14F-4D97-AF65-F5344CB8AC3E}">
        <p14:creationId xmlns:p14="http://schemas.microsoft.com/office/powerpoint/2010/main" val="282962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82CA-2257-4BF4-B6BF-480B86BC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60" y="0"/>
            <a:ext cx="7886700" cy="1325563"/>
          </a:xfrm>
        </p:spPr>
        <p:txBody>
          <a:bodyPr/>
          <a:lstStyle/>
          <a:p>
            <a:pPr algn="l"/>
            <a:r>
              <a:rPr lang="fi-FI" sz="3000" b="1" dirty="0"/>
              <a:t>Väestökehitys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85B6A1-6B92-431F-95CC-BB9166919D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732704"/>
              </p:ext>
            </p:extLst>
          </p:nvPr>
        </p:nvGraphicFramePr>
        <p:xfrm>
          <a:off x="1430968" y="1998704"/>
          <a:ext cx="7512309" cy="430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33BD9E5-84E3-40E7-8A51-B41D7925D5CD}"/>
              </a:ext>
            </a:extLst>
          </p:cNvPr>
          <p:cNvSpPr txBox="1"/>
          <p:nvPr/>
        </p:nvSpPr>
        <p:spPr>
          <a:xfrm>
            <a:off x="957364" y="1151025"/>
            <a:ext cx="10805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200" dirty="0"/>
              <a:t>Väkimäärä kasvaa yhä kaupungissa ja kehysalueella. Maaseutuväestö on hieman vähentynyt, eniten harvaan asutulla maaseudulla.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DAC2E-66D5-439D-8AFF-A8735D6A21F3}"/>
              </a:ext>
            </a:extLst>
          </p:cNvPr>
          <p:cNvSpPr txBox="1"/>
          <p:nvPr/>
        </p:nvSpPr>
        <p:spPr>
          <a:xfrm>
            <a:off x="1299367" y="2029123"/>
            <a:ext cx="76161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b="1" dirty="0"/>
              <a:t>Väkiluvun kehitys Varsinais-Suomessa aluetyypeittäin vuosina 2005-2018 (indeksi vuosi 2005 = 100)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5A415-564C-4E4A-B41C-072C4461B20A}"/>
              </a:ext>
            </a:extLst>
          </p:cNvPr>
          <p:cNvSpPr txBox="1"/>
          <p:nvPr/>
        </p:nvSpPr>
        <p:spPr>
          <a:xfrm>
            <a:off x="5896860" y="6524089"/>
            <a:ext cx="25426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/>
              <a:t>Tilastolähde: Tilastokeskus, Maaseutuindikaattorit</a:t>
            </a:r>
          </a:p>
        </p:txBody>
      </p:sp>
    </p:spTree>
    <p:extLst>
      <p:ext uri="{BB962C8B-B14F-4D97-AF65-F5344CB8AC3E}">
        <p14:creationId xmlns:p14="http://schemas.microsoft.com/office/powerpoint/2010/main" val="1443091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1BE511E88E04FA78B27CA6251C289" ma:contentTypeVersion="9" ma:contentTypeDescription="Create a new document." ma:contentTypeScope="" ma:versionID="2ac7d5830d5a728e650d54208da62dd3">
  <xsd:schema xmlns:xsd="http://www.w3.org/2001/XMLSchema" xmlns:xs="http://www.w3.org/2001/XMLSchema" xmlns:p="http://schemas.microsoft.com/office/2006/metadata/properties" xmlns:ns3="e7edbcfa-dc0a-430e-b54f-59c62134aa56" xmlns:ns4="4bbe4151-f0dc-428f-96ad-2b1eed08813e" targetNamespace="http://schemas.microsoft.com/office/2006/metadata/properties" ma:root="true" ma:fieldsID="127020af7f1f563f300466aa17432e9c" ns3:_="" ns4:_="">
    <xsd:import namespace="e7edbcfa-dc0a-430e-b54f-59c62134aa56"/>
    <xsd:import namespace="4bbe4151-f0dc-428f-96ad-2b1eed0881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edbcfa-dc0a-430e-b54f-59c62134aa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e4151-f0dc-428f-96ad-2b1eed0881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171EAF-27B7-4F68-85BE-1C628CC8AC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21CD35-39D4-494F-B91A-380670748B8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42E5276-DD67-44F5-80E7-9A654CB27F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edbcfa-dc0a-430e-b54f-59c62134aa56"/>
    <ds:schemaRef ds:uri="4bbe4151-f0dc-428f-96ad-2b1eed0881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5006</TotalTime>
  <Words>1276</Words>
  <Application>Microsoft Office PowerPoint</Application>
  <PresentationFormat>Widescreen</PresentationFormat>
  <Paragraphs>215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Sanchez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Kaupunki- ja maaseutualueiden tunnuspiirteitä (Aluetypologia 2013)</vt:lpstr>
      <vt:lpstr>Väestökehitys</vt:lpstr>
      <vt:lpstr>Työpaikat</vt:lpstr>
      <vt:lpstr>Yritysten toimipaikat vuonna 2018</vt:lpstr>
      <vt:lpstr>Maatalous- ja puutarhayritykset</vt:lpstr>
      <vt:lpstr>Vapaa-ajan asuminen</vt:lpstr>
      <vt:lpstr>Kausiväestö Varsinais-Suomessa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Arvioimalla ja luotaamalla kohti uutta rahoituskautta</dc:title>
  <dc:creator>Pasi Saukkonen</dc:creator>
  <cp:lastModifiedBy>Pasi Saukkonen</cp:lastModifiedBy>
  <cp:revision>87</cp:revision>
  <cp:lastPrinted>2020-01-17T07:26:16Z</cp:lastPrinted>
  <dcterms:created xsi:type="dcterms:W3CDTF">2020-01-13T07:21:10Z</dcterms:created>
  <dcterms:modified xsi:type="dcterms:W3CDTF">2021-02-15T08:40:10Z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0x010100DB21BE511E88E04FA78B27CA6251C289</vt:lpwstr>
  </property>
</Properties>
</file>