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70" r:id="rId5"/>
    <p:sldId id="263" r:id="rId6"/>
    <p:sldId id="265" r:id="rId7"/>
    <p:sldId id="269" r:id="rId8"/>
    <p:sldId id="268" r:id="rId9"/>
    <p:sldId id="264" r:id="rId10"/>
    <p:sldId id="273" r:id="rId11"/>
    <p:sldId id="274" r:id="rId12"/>
    <p:sldId id="271" r:id="rId13"/>
    <p:sldId id="277" r:id="rId14"/>
    <p:sldId id="276" r:id="rId15"/>
    <p:sldId id="278" r:id="rId16"/>
    <p:sldId id="267" r:id="rId17"/>
    <p:sldId id="261" r:id="rId18"/>
    <p:sldId id="260" r:id="rId19"/>
    <p:sldId id="262" r:id="rId20"/>
    <p:sldId id="266" r:id="rId21"/>
    <p:sldId id="275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9FD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6BD6-7082-49A0-8DA4-D7FB4D3E8FDF}" type="datetimeFigureOut">
              <a:rPr lang="fi-FI" smtClean="0"/>
              <a:pPr/>
              <a:t>18.2.2021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7BD0-079D-4CA5-9976-65F3C6EF379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9554.JPG"/>
          <p:cNvPicPr>
            <a:picLocks noChangeAspect="1"/>
          </p:cNvPicPr>
          <p:nvPr/>
        </p:nvPicPr>
        <p:blipFill>
          <a:blip r:embed="rId2" cstate="screen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362200"/>
          </a:xfrm>
        </p:spPr>
        <p:txBody>
          <a:bodyPr>
            <a:noAutofit/>
          </a:bodyPr>
          <a:lstStyle/>
          <a:p>
            <a:r>
              <a:rPr lang="en-US" b="1" dirty="0" smtClean="0"/>
              <a:t> </a:t>
            </a:r>
            <a:r>
              <a:rPr lang="en-US" sz="6000" b="1" dirty="0" smtClean="0">
                <a:solidFill>
                  <a:srgbClr val="FFFF00"/>
                </a:solidFill>
              </a:rPr>
              <a:t>From Geology to </a:t>
            </a:r>
            <a:r>
              <a:rPr lang="en-US" sz="6000" b="1" dirty="0" err="1" smtClean="0">
                <a:solidFill>
                  <a:srgbClr val="FFFF00"/>
                </a:solidFill>
              </a:rPr>
              <a:t>Geotrails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Examples from </a:t>
            </a:r>
            <a:r>
              <a:rPr lang="en-US" sz="4000" b="1" dirty="0" err="1" smtClean="0">
                <a:solidFill>
                  <a:srgbClr val="FFFF00"/>
                </a:solidFill>
              </a:rPr>
              <a:t>Lappajärvi</a:t>
            </a:r>
            <a:r>
              <a:rPr lang="en-US" sz="4000" b="1" dirty="0" smtClean="0">
                <a:solidFill>
                  <a:srgbClr val="FFFF00"/>
                </a:solidFill>
              </a:rPr>
              <a:t> and </a:t>
            </a:r>
            <a:r>
              <a:rPr lang="en-US" sz="4000" b="1" dirty="0" err="1" smtClean="0">
                <a:solidFill>
                  <a:srgbClr val="FFFF00"/>
                </a:solidFill>
              </a:rPr>
              <a:t>Simpsiö</a:t>
            </a:r>
            <a:r>
              <a:rPr lang="en-US" sz="4000" b="1" dirty="0" smtClean="0">
                <a:solidFill>
                  <a:srgbClr val="FFFF00"/>
                </a:solidFill>
              </a:rPr>
              <a:t>, western Finland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4000" b="1" i="1" dirty="0" err="1" smtClean="0">
                <a:solidFill>
                  <a:srgbClr val="FFFF00"/>
                </a:solidFill>
              </a:rPr>
              <a:t>Geologiasta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georeittejä</a:t>
            </a:r>
            <a:endParaRPr lang="fi-FI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b="1" smtClean="0"/>
              <a:t>And Out </a:t>
            </a:r>
            <a:r>
              <a:rPr lang="en-GB" sz="2400" b="1" dirty="0" smtClean="0"/>
              <a:t>We Go! </a:t>
            </a:r>
            <a:r>
              <a:rPr lang="en-US" sz="2400" b="1" dirty="0" smtClean="0"/>
              <a:t>—</a:t>
            </a:r>
            <a:r>
              <a:rPr lang="en-GB" sz="2400" b="1" dirty="0" smtClean="0"/>
              <a:t> Leader Webinar</a:t>
            </a:r>
          </a:p>
          <a:p>
            <a:pPr algn="ctr">
              <a:buNone/>
            </a:pPr>
            <a:r>
              <a:rPr lang="en-GB" sz="2000" b="1" dirty="0" smtClean="0"/>
              <a:t>February 18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, 2021</a:t>
            </a:r>
          </a:p>
          <a:p>
            <a:pPr algn="ctr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GB" sz="2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GB" sz="2800" b="1" dirty="0" err="1" smtClean="0">
                <a:solidFill>
                  <a:srgbClr val="5DF9FD"/>
                </a:solidFill>
              </a:rPr>
              <a:t>Teemu</a:t>
            </a:r>
            <a:r>
              <a:rPr lang="en-GB" sz="2800" b="1" dirty="0" smtClean="0">
                <a:solidFill>
                  <a:srgbClr val="5DF9FD"/>
                </a:solidFill>
              </a:rPr>
              <a:t> </a:t>
            </a:r>
            <a:r>
              <a:rPr lang="en-GB" sz="2800" b="1" dirty="0" err="1" smtClean="0">
                <a:solidFill>
                  <a:srgbClr val="5DF9FD"/>
                </a:solidFill>
              </a:rPr>
              <a:t>Öhman</a:t>
            </a:r>
            <a:endParaRPr lang="en-GB" sz="2800" b="1" dirty="0" smtClean="0">
              <a:solidFill>
                <a:srgbClr val="5DF9FD"/>
              </a:solidFill>
            </a:endParaRPr>
          </a:p>
          <a:p>
            <a:pPr algn="ctr">
              <a:buNone/>
            </a:pPr>
            <a:r>
              <a:rPr lang="en-GB" sz="2000" b="1" dirty="0" smtClean="0">
                <a:solidFill>
                  <a:srgbClr val="5DF9FD"/>
                </a:solidFill>
              </a:rPr>
              <a:t>Arctic Planetary Science Institute</a:t>
            </a:r>
          </a:p>
          <a:p>
            <a:pPr algn="ctr">
              <a:buNone/>
            </a:pPr>
            <a:r>
              <a:rPr lang="en-GB" sz="1400" b="1" dirty="0" smtClean="0">
                <a:solidFill>
                  <a:srgbClr val="5DF9FD"/>
                </a:solidFill>
              </a:rPr>
              <a:t>teemu.ohman@planetaryscience.fi</a:t>
            </a:r>
          </a:p>
          <a:p>
            <a:pPr algn="ctr">
              <a:buNone/>
            </a:pPr>
            <a:r>
              <a:rPr lang="en-GB" sz="1400" b="1" dirty="0" smtClean="0">
                <a:solidFill>
                  <a:srgbClr val="5DF9FD"/>
                </a:solidFill>
              </a:rPr>
              <a:t>http://kuusta.blogspot.com/</a:t>
            </a:r>
            <a:endParaRPr lang="fi-FI" sz="1400" b="1" dirty="0" smtClean="0">
              <a:solidFill>
                <a:srgbClr val="5DF9FD"/>
              </a:solidFill>
            </a:endParaRPr>
          </a:p>
          <a:p>
            <a:pPr algn="ctr">
              <a:buNone/>
            </a:pPr>
            <a:r>
              <a:rPr lang="en-GB" sz="1400" b="1" dirty="0" smtClean="0">
                <a:solidFill>
                  <a:srgbClr val="5DF9FD"/>
                </a:solidFill>
              </a:rPr>
              <a:t>Twitter: @</a:t>
            </a:r>
            <a:r>
              <a:rPr lang="en-GB" sz="1400" b="1" dirty="0" err="1" smtClean="0">
                <a:solidFill>
                  <a:srgbClr val="5DF9FD"/>
                </a:solidFill>
              </a:rPr>
              <a:t>OhmanTeemu</a:t>
            </a:r>
            <a:endParaRPr lang="en-GB" sz="1400" b="1" dirty="0" smtClean="0">
              <a:solidFill>
                <a:srgbClr val="5DF9FD"/>
              </a:solidFill>
            </a:endParaRPr>
          </a:p>
        </p:txBody>
      </p:sp>
      <p:pic>
        <p:nvPicPr>
          <p:cNvPr id="6" name="Picture 8" descr="apsi-logo_plain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2534" y="6096000"/>
            <a:ext cx="10214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2743200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>
                <a:solidFill>
                  <a:schemeClr val="bg1"/>
                </a:solidFill>
              </a:rPr>
              <a:t>Opinions are obviously mine only.</a:t>
            </a:r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247907" y="521821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T. </a:t>
            </a:r>
            <a:r>
              <a:rPr lang="en-GB" sz="1400" b="1" dirty="0" err="1" smtClean="0">
                <a:solidFill>
                  <a:schemeClr val="bg1"/>
                </a:solidFill>
              </a:rPr>
              <a:t>Öhman</a:t>
            </a:r>
            <a:endParaRPr lang="fi-FI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 descr="Öhman_IMG_2268_edit_pieni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-1" y="533400"/>
            <a:ext cx="9172521" cy="6324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76200"/>
            <a:ext cx="3657600" cy="12192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5DF9FD"/>
                </a:solidFill>
              </a:rPr>
              <a:t>Myths &amp; legends</a:t>
            </a:r>
            <a:endParaRPr lang="fi-FI" b="1" dirty="0">
              <a:solidFill>
                <a:srgbClr val="5DF9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295400"/>
            <a:ext cx="3505200" cy="5562600"/>
          </a:xfrm>
        </p:spPr>
        <p:txBody>
          <a:bodyPr>
            <a:normAutofit fontScale="92500"/>
          </a:bodyPr>
          <a:lstStyle/>
          <a:p>
            <a:r>
              <a:rPr lang="en-GB" b="1" dirty="0" err="1" smtClean="0">
                <a:solidFill>
                  <a:srgbClr val="FFFF00"/>
                </a:solidFill>
              </a:rPr>
              <a:t>Simpsiö</a:t>
            </a:r>
            <a:r>
              <a:rPr lang="en-GB" b="1" dirty="0" smtClean="0">
                <a:solidFill>
                  <a:srgbClr val="FFFF00"/>
                </a:solidFill>
              </a:rPr>
              <a:t> and </a:t>
            </a:r>
            <a:r>
              <a:rPr lang="en-GB" b="1" dirty="0" err="1" smtClean="0">
                <a:solidFill>
                  <a:srgbClr val="FFFF00"/>
                </a:solidFill>
              </a:rPr>
              <a:t>Lappajärvi</a:t>
            </a:r>
            <a:r>
              <a:rPr lang="en-GB" b="1" dirty="0" smtClean="0">
                <a:solidFill>
                  <a:srgbClr val="FFFF00"/>
                </a:solidFill>
              </a:rPr>
              <a:t> share a common mythology of trolls and bishops / priests / clergymen </a:t>
            </a:r>
          </a:p>
          <a:p>
            <a:pPr>
              <a:buNone/>
            </a:pPr>
            <a:r>
              <a:rPr lang="en-GB" sz="3900" b="1" dirty="0" smtClean="0">
                <a:solidFill>
                  <a:srgbClr val="5DF9FD"/>
                </a:solidFill>
                <a:sym typeface="Wingdings" pitchFamily="2" charset="2"/>
              </a:rPr>
              <a:t> </a:t>
            </a:r>
            <a:r>
              <a:rPr lang="en-GB" sz="4300" b="1" dirty="0" err="1" smtClean="0">
                <a:solidFill>
                  <a:srgbClr val="5DF9FD"/>
                </a:solidFill>
                <a:sym typeface="Wingdings" pitchFamily="2" charset="2"/>
              </a:rPr>
              <a:t>Geotrails</a:t>
            </a:r>
            <a:r>
              <a:rPr lang="en-GB" sz="4300" b="1" dirty="0" smtClean="0">
                <a:solidFill>
                  <a:srgbClr val="5DF9FD"/>
                </a:solidFill>
                <a:sym typeface="Wingdings" pitchFamily="2" charset="2"/>
              </a:rPr>
              <a:t> are not just about geology!</a:t>
            </a:r>
            <a:r>
              <a:rPr lang="en-GB" sz="3900" b="1" dirty="0" smtClean="0">
                <a:solidFill>
                  <a:srgbClr val="5DF9FD"/>
                </a:solidFill>
              </a:rPr>
              <a:t>  </a:t>
            </a:r>
            <a:endParaRPr lang="fi-FI" sz="3900" b="1" dirty="0">
              <a:solidFill>
                <a:srgbClr val="5DF9F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1853" b="2222"/>
          <a:stretch>
            <a:fillRect/>
          </a:stretch>
        </p:blipFill>
        <p:spPr bwMode="auto">
          <a:xfrm>
            <a:off x="-1" y="0"/>
            <a:ext cx="55331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71800" y="6553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Lapua.fi / Susanna </a:t>
            </a:r>
            <a:r>
              <a:rPr lang="en-GB" sz="1600" b="1" dirty="0" err="1" smtClean="0"/>
              <a:t>Alakarhu</a:t>
            </a:r>
            <a:endParaRPr lang="fi-FI" sz="1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311004"/>
            <a:ext cx="9144000" cy="6546996"/>
            <a:chOff x="0" y="311004"/>
            <a:chExt cx="9144000" cy="6546996"/>
          </a:xfrm>
        </p:grpSpPr>
        <p:pic>
          <p:nvPicPr>
            <p:cNvPr id="1026" name="Picture 2" descr="F:\Simpsiö\Öhman_IMG_1419_edit_pieni.jpg"/>
            <p:cNvPicPr>
              <a:picLocks noChangeAspect="1" noChangeArrowheads="1"/>
            </p:cNvPicPr>
            <p:nvPr/>
          </p:nvPicPr>
          <p:blipFill>
            <a:blip r:embed="rId3" cstate="screen">
              <a:lum bright="-10000"/>
            </a:blip>
            <a:srcRect/>
            <a:stretch>
              <a:fillRect/>
            </a:stretch>
          </p:blipFill>
          <p:spPr bwMode="auto">
            <a:xfrm>
              <a:off x="0" y="311004"/>
              <a:ext cx="9144000" cy="654699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 rot="1190280">
              <a:off x="4800720" y="3807690"/>
              <a:ext cx="3692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rgbClr val="FFFF00"/>
                  </a:solidFill>
                </a:rPr>
                <a:t>Bishop’s Bench</a:t>
              </a:r>
              <a:endParaRPr lang="fi-FI" sz="36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GB" b="1" dirty="0" err="1" smtClean="0">
                <a:solidFill>
                  <a:srgbClr val="5DF9FD"/>
                </a:solidFill>
              </a:rPr>
              <a:t>Lappajärvi</a:t>
            </a:r>
            <a:r>
              <a:rPr lang="en-GB" b="1" dirty="0" smtClean="0">
                <a:solidFill>
                  <a:srgbClr val="5DF9FD"/>
                </a:solidFill>
              </a:rPr>
              <a:t> impact crater</a:t>
            </a:r>
            <a:endParaRPr lang="fi-FI" b="1" dirty="0">
              <a:solidFill>
                <a:srgbClr val="5DF9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86740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Diameter: 22 km, uplifted rim preserved ~100 m above the surface of lake </a:t>
            </a:r>
            <a:r>
              <a:rPr lang="en-GB" b="1" dirty="0" err="1" smtClean="0">
                <a:solidFill>
                  <a:srgbClr val="FFFF00"/>
                </a:solidFill>
              </a:rPr>
              <a:t>Lappajärvi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dirty="0" smtClean="0">
                <a:solidFill>
                  <a:srgbClr val="FFFF00"/>
                </a:solidFill>
              </a:rPr>
              <a:t>Age: 78 million years (the youngest in Nordic countries; geologically very young  compared to 3500—1500 million years old Finnish bedrock)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Unique impact-related rocks preserved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Studied since 1858; first proven impact crater in Finland (1968; one of the first in </a:t>
            </a:r>
            <a:r>
              <a:rPr lang="en-GB" b="1" dirty="0" err="1" smtClean="0">
                <a:solidFill>
                  <a:srgbClr val="FFFF00"/>
                </a:solidFill>
              </a:rPr>
              <a:t>Fennoscandia</a:t>
            </a:r>
            <a:r>
              <a:rPr lang="en-GB" b="1" dirty="0" smtClean="0">
                <a:solidFill>
                  <a:srgbClr val="FFFF00"/>
                </a:solidFill>
              </a:rPr>
              <a:t>); first impact diamonds in </a:t>
            </a:r>
            <a:r>
              <a:rPr lang="en-GB" b="1" dirty="0" err="1" smtClean="0">
                <a:solidFill>
                  <a:srgbClr val="FFFF00"/>
                </a:solidFill>
              </a:rPr>
              <a:t>Fennoscandia</a:t>
            </a:r>
            <a:r>
              <a:rPr lang="en-GB" b="1" dirty="0" smtClean="0">
                <a:solidFill>
                  <a:srgbClr val="FFFF00"/>
                </a:solidFill>
              </a:rPr>
              <a:t> (1998)</a:t>
            </a:r>
          </a:p>
          <a:p>
            <a:r>
              <a:rPr lang="en-GB" b="1" dirty="0" err="1" smtClean="0">
                <a:solidFill>
                  <a:srgbClr val="FFFF00"/>
                </a:solidFill>
              </a:rPr>
              <a:t>Geosites</a:t>
            </a:r>
            <a:r>
              <a:rPr lang="en-GB" b="1" dirty="0" smtClean="0">
                <a:solidFill>
                  <a:srgbClr val="FFFF00"/>
                </a:solidFill>
              </a:rPr>
              <a:t> around the crater mapped in 2016—17</a:t>
            </a:r>
          </a:p>
          <a:p>
            <a:pPr>
              <a:buNone/>
            </a:pPr>
            <a:r>
              <a:rPr lang="en-GB" b="1" dirty="0" smtClean="0">
                <a:solidFill>
                  <a:srgbClr val="5DF9FD"/>
                </a:solidFill>
                <a:sym typeface="Wingdings" pitchFamily="2" charset="2"/>
              </a:rPr>
              <a:t> geotrail</a:t>
            </a:r>
            <a:endParaRPr lang="fi-FI" b="1" dirty="0">
              <a:solidFill>
                <a:srgbClr val="5DF9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Tiedostot\Lappajärvi\Astropark_&amp;_planeettakuva-arkisto\Jarmon_ilmatopokuva\lappajarvi_300dpi_20%_pikkuruin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23714"/>
            <a:ext cx="5715000" cy="68342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609600"/>
          </a:xfrm>
        </p:spPr>
        <p:txBody>
          <a:bodyPr>
            <a:normAutofit fontScale="90000"/>
          </a:bodyPr>
          <a:lstStyle/>
          <a:p>
            <a:r>
              <a:rPr lang="en-GB" sz="4000" b="1" dirty="0" err="1" smtClean="0">
                <a:solidFill>
                  <a:srgbClr val="5DF9FD"/>
                </a:solidFill>
              </a:rPr>
              <a:t>Lappajärvi</a:t>
            </a:r>
            <a:endParaRPr lang="fi-FI" b="1" dirty="0">
              <a:solidFill>
                <a:srgbClr val="5DF9FD"/>
              </a:solidFill>
            </a:endParaRPr>
          </a:p>
        </p:txBody>
      </p:sp>
      <p:pic>
        <p:nvPicPr>
          <p:cNvPr id="5124" name="Picture 4" descr="C:\Tiedostot\Lappajärvi\Outdoor_Leader_webinar_2021\maaperä+varjostus_levelscro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2895600"/>
            <a:ext cx="3362150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096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Aerial photo + topography &amp; bathymetry</a:t>
            </a:r>
            <a:endParaRPr lang="fi-FI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FF00"/>
                </a:solidFill>
              </a:rPr>
              <a:t>Surficial</a:t>
            </a:r>
            <a:r>
              <a:rPr lang="en-GB" sz="2800" b="1" dirty="0" smtClean="0">
                <a:solidFill>
                  <a:srgbClr val="FFFF00"/>
                </a:solidFill>
              </a:rPr>
              <a:t> deposits + topography</a:t>
            </a:r>
            <a:endParaRPr lang="fi-FI" sz="2800" b="1" dirty="0">
              <a:solidFill>
                <a:srgbClr val="FFFF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895600" y="2133600"/>
            <a:ext cx="304800" cy="6858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ight Arrow 10"/>
          <p:cNvSpPr/>
          <p:nvPr/>
        </p:nvSpPr>
        <p:spPr>
          <a:xfrm>
            <a:off x="2590800" y="1143000"/>
            <a:ext cx="6858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233256" y="5767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GTK / MML / T. </a:t>
            </a:r>
            <a:r>
              <a:rPr lang="en-GB" sz="1200" b="1" dirty="0" err="1" smtClean="0">
                <a:solidFill>
                  <a:schemeClr val="bg1"/>
                </a:solidFill>
              </a:rPr>
              <a:t>Öhman</a:t>
            </a:r>
            <a:endParaRPr lang="fi-FI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Tiedostot\Lappajärvi\Georeittihanke\Omat_valokuvat\2017_09_26_Pyhävuori_Lainekallio_Västerpyynkallio_Peuraneva_Karvala_Lappajärven-Vanhavuori\IMG_2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A hiking trail along the eastern rim of </a:t>
            </a:r>
            <a:r>
              <a:rPr lang="en-GB" b="1" dirty="0" err="1" smtClean="0">
                <a:solidFill>
                  <a:srgbClr val="FFFF00"/>
                </a:solidFill>
              </a:rPr>
              <a:t>Lappajärvi</a:t>
            </a:r>
            <a:r>
              <a:rPr lang="en-GB" b="1" dirty="0" smtClean="0">
                <a:solidFill>
                  <a:srgbClr val="FFFF00"/>
                </a:solidFill>
              </a:rPr>
              <a:t> crater</a:t>
            </a:r>
            <a:endParaRPr lang="fi-FI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T. </a:t>
            </a:r>
            <a:r>
              <a:rPr lang="en-GB" b="1" dirty="0" err="1" smtClean="0">
                <a:solidFill>
                  <a:schemeClr val="bg1"/>
                </a:solidFill>
              </a:rPr>
              <a:t>Öhman</a:t>
            </a:r>
            <a:endParaRPr lang="fi-FI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220200" cy="6858465"/>
            <a:chOff x="0" y="-465"/>
            <a:chExt cx="9220200" cy="6858465"/>
          </a:xfrm>
        </p:grpSpPr>
        <p:pic>
          <p:nvPicPr>
            <p:cNvPr id="2051" name="Picture 3" descr="C:\Tiedostot\Lappajärvi\Georeittihanke\Omat_valokuvat\2016_07_19_Lappajärvi_Pyhävuori\IMG_8988.JPG"/>
            <p:cNvPicPr>
              <a:picLocks noChangeAspect="1" noChangeArrowheads="1"/>
            </p:cNvPicPr>
            <p:nvPr/>
          </p:nvPicPr>
          <p:blipFill>
            <a:blip r:embed="rId3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0" y="-465"/>
              <a:ext cx="9144000" cy="685846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010400" y="4179879"/>
              <a:ext cx="2209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FFFF00"/>
                  </a:solidFill>
                </a:rPr>
                <a:t>A </a:t>
              </a:r>
              <a:r>
                <a:rPr lang="en-GB" sz="2800" b="1" dirty="0" err="1" smtClean="0">
                  <a:solidFill>
                    <a:srgbClr val="FFFF00"/>
                  </a:solidFill>
                </a:rPr>
                <a:t>rauk</a:t>
              </a:r>
              <a:r>
                <a:rPr lang="en-GB" sz="2800" b="1" dirty="0" smtClean="0">
                  <a:solidFill>
                    <a:srgbClr val="FFFF00"/>
                  </a:solidFill>
                </a:rPr>
                <a:t> (sea stack) in </a:t>
              </a:r>
              <a:r>
                <a:rPr lang="en-GB" sz="2800" b="1" dirty="0" err="1" smtClean="0">
                  <a:solidFill>
                    <a:srgbClr val="FFFF00"/>
                  </a:solidFill>
                </a:rPr>
                <a:t>Pyhävuori</a:t>
              </a:r>
              <a:r>
                <a:rPr lang="en-GB" sz="2800" b="1" dirty="0" smtClean="0">
                  <a:solidFill>
                    <a:srgbClr val="FFFF00"/>
                  </a:solidFill>
                </a:rPr>
                <a:t>, where Sámi children were sacrificed.</a:t>
              </a:r>
              <a:endParaRPr lang="fi-FI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47700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T. </a:t>
              </a:r>
              <a:r>
                <a:rPr lang="en-GB" b="1" dirty="0" err="1" smtClean="0">
                  <a:solidFill>
                    <a:schemeClr val="bg1"/>
                  </a:solidFill>
                </a:rPr>
                <a:t>Öhman</a:t>
              </a:r>
              <a:endParaRPr lang="fi-FI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657600" cy="20574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5DF9FD"/>
                </a:solidFill>
              </a:rPr>
              <a:t>Limestone and historic lime kilns</a:t>
            </a:r>
            <a:endParaRPr lang="fi-FI" sz="4800" b="1" dirty="0">
              <a:solidFill>
                <a:srgbClr val="5DF9FD"/>
              </a:solidFill>
            </a:endParaRPr>
          </a:p>
        </p:txBody>
      </p:sp>
      <p:pic>
        <p:nvPicPr>
          <p:cNvPr id="6146" name="Picture 2" descr="C:\Tiedostot\Lappajärvi\Georeittihanke\Omat_valokuvat\2017_09_25_Evijärvi_Valmossa_Kalkkiuunit_Halkosaari_Kivitippu_Vuorenkuru_Kukkulanmäki\IMG_2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0" y="-50801"/>
            <a:ext cx="5181600" cy="6908801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57800" y="2133600"/>
            <a:ext cx="3886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Exceptionally long tradition of small-scale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lime burning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baseline="0" dirty="0" smtClean="0">
                <a:solidFill>
                  <a:srgbClr val="FFFF00"/>
                </a:solidFill>
                <a:sym typeface="Wingdings" pitchFamily="2" charset="2"/>
              </a:rPr>
              <a:t>G</a:t>
            </a:r>
            <a:r>
              <a:rPr lang="en-GB" sz="3200" b="1" dirty="0" smtClean="0">
                <a:solidFill>
                  <a:srgbClr val="FFFF00"/>
                </a:solidFill>
                <a:sym typeface="Wingdings" pitchFamily="2" charset="2"/>
              </a:rPr>
              <a:t>eology directly affects vegetation, agriculture and human history</a:t>
            </a:r>
          </a:p>
          <a:p>
            <a:pPr marL="342900" indent="-342900">
              <a:spcBef>
                <a:spcPct val="20000"/>
              </a:spcBef>
              <a:buFont typeface="Wingdings"/>
              <a:buChar char="à"/>
            </a:pPr>
            <a:r>
              <a:rPr lang="en-GB" sz="3900" b="1" dirty="0" err="1" smtClean="0">
                <a:solidFill>
                  <a:srgbClr val="5DF9FD"/>
                </a:solidFill>
              </a:rPr>
              <a:t>Geodiversity</a:t>
            </a:r>
            <a:r>
              <a:rPr lang="en-GB" sz="3900" b="1" dirty="0" smtClean="0">
                <a:solidFill>
                  <a:srgbClr val="5DF9FD"/>
                </a:solidFill>
              </a:rPr>
              <a:t> forms the basis of biodiversity!</a:t>
            </a:r>
            <a:endParaRPr lang="fi-FI" sz="3900" b="1" dirty="0" smtClean="0">
              <a:solidFill>
                <a:srgbClr val="5DF9FD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7465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T. </a:t>
            </a:r>
            <a:r>
              <a:rPr lang="en-GB" b="1" dirty="0" err="1" smtClean="0">
                <a:solidFill>
                  <a:schemeClr val="bg1"/>
                </a:solidFill>
              </a:rPr>
              <a:t>Öhman</a:t>
            </a:r>
            <a:endParaRPr lang="fi-F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68580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5DF9FD"/>
                </a:solidFill>
              </a:rPr>
              <a:t>Impact Crater Lake </a:t>
            </a:r>
            <a:r>
              <a:rPr lang="en-GB" b="1" dirty="0" err="1" smtClean="0">
                <a:solidFill>
                  <a:srgbClr val="5DF9FD"/>
                </a:solidFill>
              </a:rPr>
              <a:t>Geopark</a:t>
            </a:r>
            <a:r>
              <a:rPr lang="en-GB" b="1" dirty="0" smtClean="0">
                <a:solidFill>
                  <a:srgbClr val="5DF9FD"/>
                </a:solidFill>
              </a:rPr>
              <a:t> -project</a:t>
            </a:r>
            <a:endParaRPr lang="fi-FI" b="1" dirty="0">
              <a:solidFill>
                <a:srgbClr val="5DF9F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943600"/>
            <a:ext cx="9144000" cy="99060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err="1" smtClean="0">
                <a:solidFill>
                  <a:srgbClr val="FFFF00"/>
                </a:solidFill>
              </a:rPr>
              <a:t>Southeastern</a:t>
            </a:r>
            <a:r>
              <a:rPr lang="en-GB" b="1" dirty="0" smtClean="0">
                <a:solidFill>
                  <a:srgbClr val="FFFF00"/>
                </a:solidFill>
              </a:rPr>
              <a:t> parts of the project area have quite different bedrock and </a:t>
            </a:r>
            <a:r>
              <a:rPr lang="en-GB" b="1" dirty="0" err="1" smtClean="0">
                <a:solidFill>
                  <a:srgbClr val="FFFF00"/>
                </a:solidFill>
              </a:rPr>
              <a:t>surficial</a:t>
            </a:r>
            <a:r>
              <a:rPr lang="en-GB" b="1" dirty="0" smtClean="0">
                <a:solidFill>
                  <a:srgbClr val="FFFF00"/>
                </a:solidFill>
              </a:rPr>
              <a:t> (glacial ) deposits </a:t>
            </a:r>
            <a:r>
              <a:rPr lang="en-GB" sz="2600" b="1" dirty="0" smtClean="0">
                <a:solidFill>
                  <a:srgbClr val="FFFF00"/>
                </a:solidFill>
              </a:rPr>
              <a:t>(also crosses the main watershed in Finland)</a:t>
            </a:r>
            <a:endParaRPr lang="fi-FI" b="1" dirty="0">
              <a:solidFill>
                <a:srgbClr val="FFFF00"/>
              </a:solidFill>
            </a:endParaRPr>
          </a:p>
        </p:txBody>
      </p:sp>
      <p:sp>
        <p:nvSpPr>
          <p:cNvPr id="2052" name="AutoShape 4" descr="data:image/jpeg;base64,/9j/4AAQSkZJRgABAQAAAQABAAD/2wCEAAkGBxMSEhUTEhIVFRUXFxcVFRgVFRYXFRcXFRUXFxcXFRgYHSggGBolHRUVITEhJSkrLi4uFx8zODMsNygtLisBCgoKDg0OGxAQGi0lICUtLS8tLTUtLS0tLS0tLS0tLS0tLS0tLS0tLS0tLS0rLS0tLS0tLS0tLS0tLS0tLTItLf/AABEIAMIBAwMBIgACEQEDEQH/xAAbAAABBQEBAAAAAAAAAAAAAAAEAAECAwUGB//EAEEQAAIBAgQDBAcFBwIGAwAAAAECAAMRBBIhMQVBUQYTImEycXOBkaHwNEKxs8EUI1Ji0eHxJDMHFRZTkrJjcoL/xAAaAQACAwEBAAAAAAAAAAAAAAABAgADBAUG/8QALhEAAgIBBAECBAQHAAAAAAAAAAECEQMEEiExQVFxEyJhsTIzgaEFFEJSkdHw/9oADAMBAAIRAxEAPwDyXio/1Fb2tT8wyqiZbxb/AH63tav5jQdI6K2bGGqhtGhBoEajbymXScer/E0sHjLDX63MfsV34NDC1VqeFtGGzbe4wykShAbQ/I+YgLUlfVd4Zg8SCO7q/wD5PMdD/aNFlUvVHWcB4zlOVtQdCDz/ALzaq4VW1XY7f0PnOLFJlOu3Jhsf7zpOC47UBjLkJdoliOF5hlO/3fM32P1ytOb4lwy4Nhrtt0PyOk9HFAMJkcT4cb5gPX5wDxkeaHC/0t0847Yf+86rG8N+8B8vfMoYby/p9bxWqC2ZHcSQpzXbCaSlsKRIkLYCtOSywruYu6j3QgGUlTrD2SB1xElIaKAakqKy2pvI1IgzYLVWCNDKjQN4GOitpU0saVGIOisyJEkZEyBK2lZlplbRQkDGMkRIkQBRGNHtGgGFFFFIQ1+LfaK3tan/ALmUJvbz9X+Jdxf7RW9rU/MaDqY6EZYDCKb6wVZ0/YjhxrVWIAORS3iZVGilibsQNFVj7oJS2qxJOlZVSoVFXvMpA030+XSF0aoca78p1jYN7gZSb2IKeNSDbUMlwR4l2623mTxzg1Q0y9JFJS9R7WU5AWDN4rX9An4Dc2lOPUW6kjPHJudNFnC8bk8L6ofr3Tfp4WwDIcynpynGYSnW0zUalj/8b66E9P5T8DOi4Zi3oPbcaZlIItmANiDsRedCEvDFnFrlHWcIxxWwJuORnTigtRbi3qnL4fCCqve0NQPSX7y9dOY85q8ExhvY/wCYzXoIplWL4URewmHjuG21APnPRHQMLiA43AZgSN9b+Yg3eo6dnnxwshVw2g0A05c9dz58vdOir4EqdpSMP5eXq8xJYVZzNTB+UEq0CBtpOorYWZWMoQNjJHP1pm1zNTGLaZVYxGMgKqJSXllUwWpFsNWQqvBmMteUMYGxkiDGVsZNjKmijoYmQJjmRMAw0g0nGIkIVSJkyJOnh2Y2UEyKEpOkiWl2URrTpOG9kK9XUrlHUzquH9iqNMXqNm+Q+JmmOjl/W6+5TLVQXXJ5oKLdD8Ip7GuCwwFsi6eRil38rh9WU/zk/wC39zy7i32it7Wp+Y0HEv4v9ore1qfmNB1mBGxlimdn/wAPMb3TVDqTlawV8jeOm9PMDlNiA3xtOLAhOFrMjBlJBGx/r1EWcd0aEmrVHplPijhSq02F6iuS1Qs9roaq58v33pU2vl0y6DWFnj3dupWkXJBJBYDKWrYmoVBZDcZcQBmAU3XQ2Jvw/BOM13q5X8YbkBbLYcvL1zpSpPOx+uYmKe6D5MsnKD5AOIcUqUu8dKZUPRpUfE5bu2p0f2dKyEAWbIai2AsDVvylJx7PVzhSoyUksXD/AO1SSmDfKNwgO25M1KuHDqVbUEWPLfp0mauAZDYXYDY8/f5zTp866kxo5FJUzouC8WdNabFSdDbn5TqeFVw/k04bBJr5+c6XhdQgj8Z0IStFU4+Ueg8PqX0O80BTmDwutmsDvOhw5OxlcxsaM/F4EHlMitgbTrzSmfjMPFU7LpRcTkcRh5g8QSdbj6dpzHEljRBJnJcTExKpnQcSpzBxCyMiaAKkocQipB3MUdA1SDPCakHqRWMiljK2k2kDAMiBkZfTw7MbAEzoeF9ja1TVvAv817+4by2GnnLmuBZ5Yx7ZzCreH4Dg1aqbKhPunoOB7MYej6XjPnp8hDH4kiDLTA9wsJqhp8ce+fsZZ6l+ODnOHdhgPFXcKOn1pN/C08JR0pIGPNiL2/T8YBicXm9Nif0gtbFhdhLt1Klx7GZzlJ2zbrcVJ2Fh9bQNsUTqxmK+MO5P15dIBieIX0EqbGX1OhPElHP5RTkTXig4G+YA4v8AaK3tan5jQYCbdTBpUfiDMHLUs1SnlYAFmxaUSGUqSwtVvoRqPOG0+x57tKj1ggKOzg07vTK4VsUAVD5taaNqwXXLYFTmnOs6lHNqJfSS5AJt5m+nwnSL2KY2CV1Z2zFF7qoMyqtCpe+4Y08TTOW175l3sTcOyYX0qocHIwZCgsjUMa975zT0bCG92tYDxrdspsVphHZvBBELBlfMRYrfYctRcTZEzOHcFGHxDUxWN3q4iilPLnzmhSSsvjBALMtWkosouxItaxO1xWitMLlcPd6qXAIuaRUHmRbXQ+cw5oPfZhzQknbBRUsdYTw+gKlTKbjMCEtYXexKDUbFrL74ET4r/Wm/6QkOQQRcEagjcEbESl8FUWG/8uViEVgGBpK+diMtR6NSoy2VDsabLe9wVO4NxocJw+oDVqRuMwYF9jR79bgoNTTBOnQ3ttOfpVqqlylVgXfvCb7t4he53Pib/wAj1jLicUhDJUR8oICurW1pNRuCrKQy02KjlNGHKoMvg4npnDaGXKWdLFlAs2rBititx/MJucM4krZV5kEg36My/ipnm3BKz1AM1du8DBiD1BHiHwXb+EdBOo4dRZXVjUvlBAFtgTe3xv8AGb09yLuKtHco94Pi9pn08baQxGO84qjyCWS1TRm8TM5biJM6HG1wZzvFqtlvLU6FceDl+JsdZz2IvNriGIBMx63rjMCM+pBakMqiCVJWy1A7yh4QVvNXhHZqpXN7WXmTtHhilPoEskY9mBToM5soJM6rg3Ytms1Y5B0+8fdy986jAcNo4UeEAtzY2v8AH7o+cF4jxYnRNPM7e4c/WZsx4oQ65fqZcmob+n3DcPhaGHXwKot97c/+XL3QPEccB9AE+Zuq/HczGxFct6TFvw9w2grVtNrerf4x5P1M9t9B2JxbNudOg0B/rBTiAu+/x+jAauJP+N/eZQ1bLvpK3MaOO3Ya+LaxI0HXn/b3TOqYqU4nGFvIchA3qSveXrEEVK5POUmpKiSYrDmZW8hdHGTzxpSag6RRPiD/AAw/FY+tRxFc0a1SkWq1Axp1GQm1RrXykXk8D2hxNNg3fVHsrqoqVKrKveI1MsoDjK2Wo4BG2Ywbio/f1va1fzGg4Ez0X2aNTjeIaiKJqtlFRqrMHqZ6juVJaqc1nINNCCRcFRLP+c4krbv6hbOr94alQ1QUWqqqHLXVR31Y2Frmob3mYsuQw0gNsMGNrMyl69VirB1z1HbK4t4ludDoNRrpO1p0rqgDsVBLKMxKjNvlGwv5Tg1nZ8AQigl9jc+4k2t8pRqV8qZnz9ByUrgHn58vKWZB6/XJRTC2ZRRRiwHOQz6+Xq1kIC8GxLVsYhplglO9ztc31/AT0eliJ5/wCqyVawKhVLZl0tcHmJ0VPHTsYYrYqNdpJJHSjFyqri5i/tsqq43zlyiK2H4jF7zB4jir7x8Ri/OYmOxN5GgIBxrazOqNCKtSClbkD4xKvocod5LCYF6psik3m5wXsy1XxP4U8/06zpTUp4dclBNdix+vkJphgS/H/j/ZRkzpL5TM4Z2ap0RnrkFunL3wzGcUAFkFhsOQgWIxB3Y5mMzMRi7abnoPrSXOXgytyZZXxTMdSSfkIDXrj61lOIrE7/CB1an+BElMMcZbVxPWCmpmj4Wg1aoKa2uepsAOZtzsNbeUbtBgHw7hS2YMLq1rXtuLXOo0+MR7nHdXBfGCuiqrXA5/DePgcFVxJYUlFlFzc2GuwJ5nf4TLLT0TsjRy4VNrtmY282NvkAPdDp8ayzplmR/DjZynGuz9WgqvfOv3ioNkPn/L/NpMMGevMwAJOw1PqnkNaqGdyoyqWYqOikkgfC0OsxRxNbX34Dp5uadknfqfcP1lLNETGa3KYLNSQrxSJMUWxqNHin+/W9rV/MaDiXcWP+ore1q/mNBwZCMsWWLKVMuUwim32ZFIVTVrlO7pIamRwG7x/RRBTLA1PEwYqPuo07zA4vDMVpNXoFVq4jJlr0czUiMOaV7N6VmqXUkWKPvazeXoJaFH9Is8an2JJJ9nrKihYg1EA7twhZ6VyVq4ymHUsBmUmmmqk6uNPRKiVa2FHe7fu0Rxlqhw5embqpW4JFRqen8IfpOf4ZUFZAzG7KAhBN9ALC3QW5coctBRsBrOfKoumjNKSXFF3EXU13VSCoCWIZXGqgmzLobHT3S7h9JDnL3sq3HpZb51XxlFZgviOw3y8oGKYBJAH+BJU6rDVWZTqLqSD7iIjfNlbfNhlfgDHEUyGy5WKujDMLO9VEGdGGdg1GzAW3JBOUiX4XDqxp2qXzd1oUIH7+g1ans+uiMDqLb67TluK1a1FVaizGxJ9NhlLaFgAdL7E+cF4dXxABL16l73Fqj2Hq10sDb1To6aTcaXRphtcTfpY64uDIVMWZlo2UW8+e8hUrTZYKDquJvA69W8oNWGcO4Y9Y6aLzMMYubpAlJRVsBpUGdgqgkzquFcASmM9TU9OQh2EwlOgLKLt8/7QfFVydzNEVHH136meU5T9i3G47Sy6Db66CYeJxgG2/nI4vFAc5i4nG9JLK6bLsXjT9bn+0B/bQPu3PnBa1aCVKsSTLoY2E18USeXqglXEEyp3lRaUuRojEtpYlkYOjWZTcH6/CdotahxGkqM2SoPFlBGdSBYkX9JNfw2M4NzJYbEtSdaiHxKbi/6+XKNi1Gy01afaDPFu5XZ3FXsbRKqFZgQRmJN84vrccja4Fre+dDQoqihUUKo0AGwk4p24YoQdxVHOlOUuGzP7Q1smFrNr/tsNOrDKD855WhsJ7FVphgVYAqRYg6gg8jPN+1XBf2apdB+6f0Nb5TbVDfXzHl6pz/4jik6n4Rq0k1zHyYjGRIiMU5RuFeNHigCaHFh/qK3tav5jQYQzig/f1va1fzGg1pEQQEtpiQQS5TGQrL6Yl6we8sDxhA3C4hqbBlNj8iOh8p0+C4nTqAeIK3NSRe/l1E49XliqDa/LUeRGxlWXCsnuJKCl2dsx5fWkYyGGqZ0VuZHz5/hJWP17tfxnMap0zI0NUphlKnUEWPqInNUmKlqbboSL9RyPwtOnK22+vVMDj1EiotUDQjI/kR6JPTcj3CaNLPbKvUtxPmiHexg1/7SmldiAoufj/mdVwngy0xnqb7gdPXOxjxOfL6DlyxxoG4TwTNZ6mg3A5mbpxAUBUAH4CC4vGX22mTWxRHOa6UVSOa8sskrZqYnGhedzzmFjscTzg1fEGB1Kl5S6RpSbGxFe8Bq1JOo8HcW3lUpmiECBJMHc9I9R/8AEqZ+splJl8YjMZWZK8gYlj0MTI5yNRuNR6xtEZFjFGR7DhqgZFYHMCoIPW4vfTrLJRw/Dd1SSne+RVW+17C15fPURulZxnV8CnAdu+Jd5WWiu1PVvN2H6D8TO/nn3brh3dVhVUeGrv0Djf4ix9xmP+IbvhcdXz/3uaNLXxOf0ObaV3js0a84R0xRRrx5CGrxQ/v63tav5jQYGXcWP7+t7Wr+Y0GBkIy5DJykGTBjIQtvOto9mQRgs6sgrh87AOMrCgtWkcz3VlZbOcoFiai/dFuPE0qfHcSHeoKtndldj3dI3ZEampsVsLK7jT+IyOwqjVwnZ0kAtWQkvTQCmlVyy1cL+0pUSyXIK28Ns2+l7Alf9OslXIXXV6qKpLrUJpUVrEn92QvhqUzr/FbQg2wafGcR/wB0bItu7pZbJTakoy5LW7tmQ9VNjcACHUOLYpmV+8zMhLKe6pEgtTWkx0TW6Ii6/wAI6SKwOqOj4YB3SZdiL+86mFQXhmH7ukqHkPx1tCpypu5MwS7Ypl8fNcoFoKPFcOxI8I6AHcnaakyu0WIK0gF3dgv4k/hGxK5pBh2bPZ7g6Uqa6g1+d2Fm3PhNgFsBrc68pRjMaSddPKB03yoqk7CNW4graVrsf4xrUUEpdmJ/3bIhCqSAM24np72owO8krZTWxECq1by2rhWIzIRUXT0b5lLB2Csm+YLTYnLdR1mc9cX8JlMshqx4qJVG6mDvV+EjUe5vBqrShzNMcZKrU6QOq8m7ShjrK2y6MSEg5EdzIRCwYmMYoxkIIyBiJkTFGPR+yXG6dSklJntVUZbMQC1r2K/xaAToZ5n2P4U1aurjRKTB2J5kG4Uef4fCemTv6LJOeP5l1x7nM1MIxnwKYXbYJ+yPnIBupT/730A92Yeq83ZzX/EBL4YeFms4NwDZRY3LW5ctess1TrDL2EwfmL3PObxRo882dgUeNePIQ0eLn/UVva1PzGgoMJ4v9ore1qfmNBRCgMuBliylZapjiE44jAxxCgFtMTqOz2JRFRfv1GYHXUZRcXHS15zKw7g+JVK6M1gNQSeVwReVZobotCzVxO4geJ4lTp1FpsTmYX0F7DkWttf9IsbxBKdPvLhgfRsb5idgCJHszws64mtq7ai/T1chMum03xXz0ZEqVshica4qoiBSrDMTfWwOtvdMnFtUrVRmUKlNjl3za9dfITex2HQVO8CgHW1ufumdiWNrzp4dJjhTfZVLI+oorr14BVq9YqtSDO1vr8JonMOPGS79hqGKnUXBsbEWIFuoNpOpxMPfvUVyQbOPA9ytNVJyizKop6LYasxJ1gFV/fKHfrM0pGuMaNNsOj37mqNWsqVbU3s1YU6Yz/7ZbKyuxuqqA2ukBxeGqUxd0YAgMGI8JUsyhgw0Kko4BvY5TaDlpPA46pRbNSqMhureE6FkvlJXYkXNrg2uZW2XJFJaRZoanEVsoehSdVyjRTTayU2RQWpkXF2DEkEsUW53vUz4cjash8ilRdKOh1CG7Vhc8lRtMxGosKQATGvDqmCpeIpikNsxs6VKbELTV9PCRdmLIBfdLmwIjVuE1AWymk4QOS1OtSYWpBC7DxXt41tprra9jYWGmAGRJh2J4LiULZ8PVGUuGORiB3RVamo0spdATsCw6wSvh3S+ZHW1wcysLFWysDcaEHQ9DpBYaKSZbgcG9ZxTpi7H4AdW6AdZZgOH1KzZaaFjcAmxyrf+I7DnPTuCcJp4amEUAtbxPYBmN7687a6CatNpZZn6IpzZljX1NDgPAKeHw6KKhuVqOfCpJKBix9MHXJppYaC80uIcL7oE581jYWXQjM4ve/8AIbi2huOUCWswtZmFrgWJ0B3A6XklxLi9ncX3sza3uddddz8TO2oSjSi+F4Oc5J8tch44KcxUvY+D7t75g+a2ovlNN/WFJ8pmcd4WGpNTDn94rJcraxKIdrm4tUHTYyXfta2ZrXv6R31N/XqfiY1SqzekxbkMxJ06a8odknxJ8A3R8Lk8VxuGalUam1syMVNttDy8pVeaHHeH1qNVu+GrMzBh6L3NyQfftuLzOnmpx2yaqjtRdqyQEUcCPECH8Y+0Vva1PzGggMK4x9ore1qf+7QUR10J5LBLAZUJNYwpasmsrWWJCQtvDeEcMfEOFUacz0kOFcOeu4VR6z0npHDcAmHp2FvM9TNeDCq3z68fUyajPt+SHf2A/wDpuiq0xb0DfyJO9+kNxGJAFh6hykMViL7mwG/9LdZmYnFjprawvy8/XJN82ivGnXLGeqt+RPW/wmZj8SGNhty9fUyuvXOpOnX19IBVr3Ght+Jlb9SxdUKu/vMEqGOz/CUVTKpSLoRI12HKDtJsZS5ldltDkxiZEtIEyEJFpWTFeKAJEmQaSJkJCIS1CPRJF9DYkXGhtp6h8BChxbEf9+tzv+8f7zio3Pm6qx6lQdxBI0Uc9e7N1qyYZM9ZnZwajEtmuatTvjvv4iCTzNzzm4lR2TdiCtTNbORmBZ7kKtuexJHM2G3O9nambC0SSD+7UXHkLW9Ytb3TTzG1rm3S+nwnpcUI/DjXovscecnvdh718Ocx7ojmNSOeo0aw58rDpJuqGxTDta6ncsbAg2NicoIPMfHlly9cW4Fg5t05fWlvVptGcPR/uxVP1DkRR6WHqE21NioNw2thoulj08PxY1aKNleiQVO3O97i9ybi1tNvjBW4hUP3zYgAjkbC2vU25yirVLEsxuTuesCxvz92FzXgz+2NOhUw1TwFQqs41JOYXKWufUPeZ4/edz2/4wLfsyHUkNU8huq/gfcJw1pxtfOMslR8HR0kWoW/I8UUUwmk0+L/AGit7Wp+Y0FtCuL/AGit7Wp+Y0FEdCPscSYkQJMR0KyQMO4XgXrOEUX6+UHwWEaq4VRcmeo9n+Cphk19I7masGFP55dfcy58+z5Y9ss4TwxMNTsN+Z84Pj+I22GvLyhfEMZbQDyH9TObr3YnXzJl8p3yzFta4Xb7L2xdwBv9azNxWJtcjU+cniq4UWEyK1b4mZm7NSTSFUq315/KDM0ZqloM7kyuUi6MC0tK7yBeQLyplyVD1HlOaOxkdoowryIizRs0ICRlbGKMYAitGMUTLAFIhGMciMRAMeqdk6WXCURrqpbX+Zi3w1mtB+H4pKtNXQgqQLW5abeRHSET1GJJQSXojiTbcm2KKKKWCimZ2h4uuFpFzqx0RerefkNz/eE8T4glCmalQ2A2HNjyVRzM8r41xd8TULvoNlXko6Dqep5zDrNUsUdq/E/2NOnwPI7fQHXrs7FmJLMSWJ5kyEYSRM4B1RRRXikIafFx/qK3tan5jShRCeLfaK3tan5jSgCXLorbGl1DDs5AAuToI+HoFjPSex3ZkIO9qi3Ty/vLsWLe7fS7KsuRQj9fA/ZXs+KChm1c7+U1sbjMt7G5Gg9Z5euaGKqBBYDX8L/rOU4zirEqNx8r7+/WapZNzpdGDY4Jyb5YDxHHlidd/wBJn1sRYAddT/eQcnf6/wAQOtW16/rEm10gYoy7Yq2IsT8rwarUJkKj8zB6lSZpM2wiPVaDs8TvKzKmXEgYpAXjtAETCQMcGInnAEjaREUVoAjkyFpK0VoAj7SN4iYjAEhHMUaQJsdnOPHCM3hzI9swvYix9IedidOc7w9pMJ/30+f9J5VINNeDW5MUdq5RRl00MjtnovEu29BNKQNU+9V+JF/lObx/bPE1NFK0h/INfeTf5WnORQZNZmn269uAw02OPgvxWNqVdalR3ttmYtb1X2lEUkBMrd9l/Q0UcyMhBRRRSENniv2it7Wp+Y0oWNFLvBQ+zpeyqg1UuBvPYVHhT1H8G/oPhFFNkPyV7mPJ+d+hlY30vjOGx58fuJ+cUUWBMnQHWP7o+s/pMpdxGiiPyNHtFNfeCVYopSzSikyY2iiiMaJW3ORMeKAIyxjHikIMsjFFFCOsZoopAjGMY0UAwpGPFIQiJBoopCDRRRSBFHiikIPGMUUhBooop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4" name="AutoShape 6" descr="data:image/jpeg;base64,/9j/4AAQSkZJRgABAQAAAQABAAD/2wCEAAkGBxMSEhUTEhIVFRUXFxcVFRgVFRYXFRcXFRUXFxcXFRgYHSggGBolHRUVITEhJSkrLi4uFx8zODMsNygtLisBCgoKDg0OGxAQGi0lICUtLS8tLTUtLS0tLS0tLS0tLS0tLS0tLS0tLS0tLS0rLS0tLS0tLS0tLS0tLS0tLTItLf/AABEIAMIBAwMBIgACEQEDEQH/xAAbAAABBQEBAAAAAAAAAAAAAAAEAAECAwUGB//EAEEQAAIBAgQDBAcFBwIGAwAAAAECAAMRBBIhMQVBUQYTImEycXOBkaHwNEKxs8EUI1Ji0eHxJDMHFRZTkrJjcoL/xAAaAQACAwEBAAAAAAAAAAAAAAABAgADBAUG/8QALhEAAgIBBAECBAQHAAAAAAAAAAECEQMEEiExQVFxEyJhsTIzgaEFFEJSkdHw/9oADAMBAAIRAxEAPwDyXio/1Fb2tT8wyqiZbxb/AH63tav5jQdI6K2bGGqhtGhBoEajbymXScer/E0sHjLDX63MfsV34NDC1VqeFtGGzbe4wykShAbQ/I+YgLUlfVd4Zg8SCO7q/wD5PMdD/aNFlUvVHWcB4zlOVtQdCDz/ALzaq4VW1XY7f0PnOLFJlOu3Jhsf7zpOC47UBjLkJdoliOF5hlO/3fM32P1ytOb4lwy4Nhrtt0PyOk9HFAMJkcT4cb5gPX5wDxkeaHC/0t0847Yf+86rG8N+8B8vfMoYby/p9bxWqC2ZHcSQpzXbCaSlsKRIkLYCtOSywruYu6j3QgGUlTrD2SB1xElIaKAakqKy2pvI1IgzYLVWCNDKjQN4GOitpU0saVGIOisyJEkZEyBK2lZlplbRQkDGMkRIkQBRGNHtGgGFFFFIQ1+LfaK3tan/ALmUJvbz9X+Jdxf7RW9rU/MaDqY6EZYDCKb6wVZ0/YjhxrVWIAORS3iZVGilibsQNFVj7oJS2qxJOlZVSoVFXvMpA030+XSF0aoca78p1jYN7gZSb2IKeNSDbUMlwR4l2623mTxzg1Q0y9JFJS9R7WU5AWDN4rX9An4Dc2lOPUW6kjPHJudNFnC8bk8L6ofr3Tfp4WwDIcynpynGYSnW0zUalj/8b66E9P5T8DOi4Zi3oPbcaZlIItmANiDsRedCEvDFnFrlHWcIxxWwJuORnTigtRbi3qnL4fCCqve0NQPSX7y9dOY85q8ExhvY/wCYzXoIplWL4URewmHjuG21APnPRHQMLiA43AZgSN9b+Yg3eo6dnnxwshVw2g0A05c9dz58vdOir4EqdpSMP5eXq8xJYVZzNTB+UEq0CBtpOorYWZWMoQNjJHP1pm1zNTGLaZVYxGMgKqJSXllUwWpFsNWQqvBmMteUMYGxkiDGVsZNjKmijoYmQJjmRMAw0g0nGIkIVSJkyJOnh2Y2UEyKEpOkiWl2URrTpOG9kK9XUrlHUzquH9iqNMXqNm+Q+JmmOjl/W6+5TLVQXXJ5oKLdD8Ip7GuCwwFsi6eRil38rh9WU/zk/wC39zy7i32it7Wp+Y0HEv4v9ore1qfmNB1mBGxlimdn/wAPMb3TVDqTlawV8jeOm9PMDlNiA3xtOLAhOFrMjBlJBGx/r1EWcd0aEmrVHplPijhSq02F6iuS1Qs9roaq58v33pU2vl0y6DWFnj3dupWkXJBJBYDKWrYmoVBZDcZcQBmAU3XQ2Jvw/BOM13q5X8YbkBbLYcvL1zpSpPOx+uYmKe6D5MsnKD5AOIcUqUu8dKZUPRpUfE5bu2p0f2dKyEAWbIai2AsDVvylJx7PVzhSoyUksXD/AO1SSmDfKNwgO25M1KuHDqVbUEWPLfp0mauAZDYXYDY8/f5zTp866kxo5FJUzouC8WdNabFSdDbn5TqeFVw/k04bBJr5+c6XhdQgj8Z0IStFU4+Ueg8PqX0O80BTmDwutmsDvOhw5OxlcxsaM/F4EHlMitgbTrzSmfjMPFU7LpRcTkcRh5g8QSdbj6dpzHEljRBJnJcTExKpnQcSpzBxCyMiaAKkocQipB3MUdA1SDPCakHqRWMiljK2k2kDAMiBkZfTw7MbAEzoeF9ja1TVvAv817+4by2GnnLmuBZ5Yx7ZzCreH4Dg1aqbKhPunoOB7MYej6XjPnp8hDH4kiDLTA9wsJqhp8ce+fsZZ6l+ODnOHdhgPFXcKOn1pN/C08JR0pIGPNiL2/T8YBicXm9Nif0gtbFhdhLt1Klx7GZzlJ2zbrcVJ2Fh9bQNsUTqxmK+MO5P15dIBieIX0EqbGX1OhPElHP5RTkTXig4G+YA4v8AaK3tan5jQYCbdTBpUfiDMHLUs1SnlYAFmxaUSGUqSwtVvoRqPOG0+x57tKj1ggKOzg07vTK4VsUAVD5taaNqwXXLYFTmnOs6lHNqJfSS5AJt5m+nwnSL2KY2CV1Z2zFF7qoMyqtCpe+4Y08TTOW175l3sTcOyYX0qocHIwZCgsjUMa975zT0bCG92tYDxrdspsVphHZvBBELBlfMRYrfYctRcTZEzOHcFGHxDUxWN3q4iilPLnzmhSSsvjBALMtWkosouxItaxO1xWitMLlcPd6qXAIuaRUHmRbXQ+cw5oPfZhzQknbBRUsdYTw+gKlTKbjMCEtYXexKDUbFrL74ET4r/Wm/6QkOQQRcEagjcEbESl8FUWG/8uViEVgGBpK+diMtR6NSoy2VDsabLe9wVO4NxocJw+oDVqRuMwYF9jR79bgoNTTBOnQ3ttOfpVqqlylVgXfvCb7t4he53Pib/wAj1jLicUhDJUR8oICurW1pNRuCrKQy02KjlNGHKoMvg4npnDaGXKWdLFlAs2rBititx/MJucM4krZV5kEg36My/ipnm3BKz1AM1du8DBiD1BHiHwXb+EdBOo4dRZXVjUvlBAFtgTe3xv8AGb09yLuKtHco94Pi9pn08baQxGO84qjyCWS1TRm8TM5biJM6HG1wZzvFqtlvLU6FceDl+JsdZz2IvNriGIBMx63rjMCM+pBakMqiCVJWy1A7yh4QVvNXhHZqpXN7WXmTtHhilPoEskY9mBToM5soJM6rg3Ytms1Y5B0+8fdy986jAcNo4UeEAtzY2v8AH7o+cF4jxYnRNPM7e4c/WZsx4oQ65fqZcmob+n3DcPhaGHXwKot97c/+XL3QPEccB9AE+Zuq/HczGxFct6TFvw9w2grVtNrerf4x5P1M9t9B2JxbNudOg0B/rBTiAu+/x+jAauJP+N/eZQ1bLvpK3MaOO3Ya+LaxI0HXn/b3TOqYqU4nGFvIchA3qSveXrEEVK5POUmpKiSYrDmZW8hdHGTzxpSag6RRPiD/AAw/FY+tRxFc0a1SkWq1Axp1GQm1RrXykXk8D2hxNNg3fVHsrqoqVKrKveI1MsoDjK2Wo4BG2Ywbio/f1va1fzGg4Ez0X2aNTjeIaiKJqtlFRqrMHqZ6juVJaqc1nINNCCRcFRLP+c4krbv6hbOr94alQ1QUWqqqHLXVR31Y2Frmob3mYsuQw0gNsMGNrMyl69VirB1z1HbK4t4ludDoNRrpO1p0rqgDsVBLKMxKjNvlGwv5Tg1nZ8AQigl9jc+4k2t8pRqV8qZnz9ByUrgHn58vKWZB6/XJRTC2ZRRRiwHOQz6+Xq1kIC8GxLVsYhplglO9ztc31/AT0eliJ5/wCqyVawKhVLZl0tcHmJ0VPHTsYYrYqNdpJJHSjFyqri5i/tsqq43zlyiK2H4jF7zB4jir7x8Ri/OYmOxN5GgIBxrazOqNCKtSClbkD4xKvocod5LCYF6psik3m5wXsy1XxP4U8/06zpTUp4dclBNdix+vkJphgS/H/j/ZRkzpL5TM4Z2ap0RnrkFunL3wzGcUAFkFhsOQgWIxB3Y5mMzMRi7abnoPrSXOXgytyZZXxTMdSSfkIDXrj61lOIrE7/CB1an+BElMMcZbVxPWCmpmj4Wg1aoKa2uepsAOZtzsNbeUbtBgHw7hS2YMLq1rXtuLXOo0+MR7nHdXBfGCuiqrXA5/DePgcFVxJYUlFlFzc2GuwJ5nf4TLLT0TsjRy4VNrtmY282NvkAPdDp8ayzplmR/DjZynGuz9WgqvfOv3ioNkPn/L/NpMMGevMwAJOw1PqnkNaqGdyoyqWYqOikkgfC0OsxRxNbX34Dp5uadknfqfcP1lLNETGa3KYLNSQrxSJMUWxqNHin+/W9rV/MaDiXcWP+ore1q/mNBwZCMsWWLKVMuUwim32ZFIVTVrlO7pIamRwG7x/RRBTLA1PEwYqPuo07zA4vDMVpNXoFVq4jJlr0czUiMOaV7N6VmqXUkWKPvazeXoJaFH9Is8an2JJJ9nrKihYg1EA7twhZ6VyVq4ymHUsBmUmmmqk6uNPRKiVa2FHe7fu0Rxlqhw5embqpW4JFRqen8IfpOf4ZUFZAzG7KAhBN9ALC3QW5coctBRsBrOfKoumjNKSXFF3EXU13VSCoCWIZXGqgmzLobHT3S7h9JDnL3sq3HpZb51XxlFZgviOw3y8oGKYBJAH+BJU6rDVWZTqLqSD7iIjfNlbfNhlfgDHEUyGy5WKujDMLO9VEGdGGdg1GzAW3JBOUiX4XDqxp2qXzd1oUIH7+g1ans+uiMDqLb67TluK1a1FVaizGxJ9NhlLaFgAdL7E+cF4dXxABL16l73Fqj2Hq10sDb1To6aTcaXRphtcTfpY64uDIVMWZlo2UW8+e8hUrTZYKDquJvA69W8oNWGcO4Y9Y6aLzMMYubpAlJRVsBpUGdgqgkzquFcASmM9TU9OQh2EwlOgLKLt8/7QfFVydzNEVHH136meU5T9i3G47Sy6Db66CYeJxgG2/nI4vFAc5i4nG9JLK6bLsXjT9bn+0B/bQPu3PnBa1aCVKsSTLoY2E18USeXqglXEEyp3lRaUuRojEtpYlkYOjWZTcH6/CdotahxGkqM2SoPFlBGdSBYkX9JNfw2M4NzJYbEtSdaiHxKbi/6+XKNi1Gy01afaDPFu5XZ3FXsbRKqFZgQRmJN84vrccja4Fre+dDQoqihUUKo0AGwk4p24YoQdxVHOlOUuGzP7Q1smFrNr/tsNOrDKD855WhsJ7FVphgVYAqRYg6gg8jPN+1XBf2apdB+6f0Nb5TbVDfXzHl6pz/4jik6n4Rq0k1zHyYjGRIiMU5RuFeNHigCaHFh/qK3tav5jQYQzig/f1va1fzGg1pEQQEtpiQQS5TGQrL6Yl6we8sDxhA3C4hqbBlNj8iOh8p0+C4nTqAeIK3NSRe/l1E49XliqDa/LUeRGxlWXCsnuJKCl2dsx5fWkYyGGqZ0VuZHz5/hJWP17tfxnMap0zI0NUphlKnUEWPqInNUmKlqbboSL9RyPwtOnK22+vVMDj1EiotUDQjI/kR6JPTcj3CaNLPbKvUtxPmiHexg1/7SmldiAoufj/mdVwngy0xnqb7gdPXOxjxOfL6DlyxxoG4TwTNZ6mg3A5mbpxAUBUAH4CC4vGX22mTWxRHOa6UVSOa8sskrZqYnGhedzzmFjscTzg1fEGB1Kl5S6RpSbGxFe8Bq1JOo8HcW3lUpmiECBJMHc9I9R/8AEqZ+splJl8YjMZWZK8gYlj0MTI5yNRuNR6xtEZFjFGR7DhqgZFYHMCoIPW4vfTrLJRw/Dd1SSne+RVW+17C15fPURulZxnV8CnAdu+Jd5WWiu1PVvN2H6D8TO/nn3brh3dVhVUeGrv0Djf4ix9xmP+IbvhcdXz/3uaNLXxOf0ObaV3js0a84R0xRRrx5CGrxQ/v63tav5jQYGXcWP7+t7Wr+Y0GBkIy5DJykGTBjIQtvOto9mQRgs6sgrh87AOMrCgtWkcz3VlZbOcoFiai/dFuPE0qfHcSHeoKtndldj3dI3ZEampsVsLK7jT+IyOwqjVwnZ0kAtWQkvTQCmlVyy1cL+0pUSyXIK28Ns2+l7Alf9OslXIXXV6qKpLrUJpUVrEn92QvhqUzr/FbQg2wafGcR/wB0bItu7pZbJTakoy5LW7tmQ9VNjcACHUOLYpmV+8zMhLKe6pEgtTWkx0TW6Ii6/wAI6SKwOqOj4YB3SZdiL+86mFQXhmH7ukqHkPx1tCpypu5MwS7Ypl8fNcoFoKPFcOxI8I6AHcnaakyu0WIK0gF3dgv4k/hGxK5pBh2bPZ7g6Uqa6g1+d2Fm3PhNgFsBrc68pRjMaSddPKB03yoqk7CNW4graVrsf4xrUUEpdmJ/3bIhCqSAM24np72owO8krZTWxECq1by2rhWIzIRUXT0b5lLB2Csm+YLTYnLdR1mc9cX8JlMshqx4qJVG6mDvV+EjUe5vBqrShzNMcZKrU6QOq8m7ShjrK2y6MSEg5EdzIRCwYmMYoxkIIyBiJkTFGPR+yXG6dSklJntVUZbMQC1r2K/xaAToZ5n2P4U1aurjRKTB2J5kG4Uef4fCemTv6LJOeP5l1x7nM1MIxnwKYXbYJ+yPnIBupT/730A92Yeq83ZzX/EBL4YeFms4NwDZRY3LW5ctess1TrDL2EwfmL3PObxRo882dgUeNePIQ0eLn/UVva1PzGgoMJ4v9ore1qfmNBRCgMuBliylZapjiE44jAxxCgFtMTqOz2JRFRfv1GYHXUZRcXHS15zKw7g+JVK6M1gNQSeVwReVZobotCzVxO4geJ4lTp1FpsTmYX0F7DkWttf9IsbxBKdPvLhgfRsb5idgCJHszws64mtq7ai/T1chMum03xXz0ZEqVshica4qoiBSrDMTfWwOtvdMnFtUrVRmUKlNjl3za9dfITex2HQVO8CgHW1ufumdiWNrzp4dJjhTfZVLI+oorr14BVq9YqtSDO1vr8JonMOPGS79hqGKnUXBsbEWIFuoNpOpxMPfvUVyQbOPA9ytNVJyizKop6LYasxJ1gFV/fKHfrM0pGuMaNNsOj37mqNWsqVbU3s1YU6Yz/7ZbKyuxuqqA2ukBxeGqUxd0YAgMGI8JUsyhgw0Kko4BvY5TaDlpPA46pRbNSqMhureE6FkvlJXYkXNrg2uZW2XJFJaRZoanEVsoehSdVyjRTTayU2RQWpkXF2DEkEsUW53vUz4cjash8ilRdKOh1CG7Vhc8lRtMxGosKQATGvDqmCpeIpikNsxs6VKbELTV9PCRdmLIBfdLmwIjVuE1AWymk4QOS1OtSYWpBC7DxXt41tprra9jYWGmAGRJh2J4LiULZ8PVGUuGORiB3RVamo0spdATsCw6wSvh3S+ZHW1wcysLFWysDcaEHQ9DpBYaKSZbgcG9ZxTpi7H4AdW6AdZZgOH1KzZaaFjcAmxyrf+I7DnPTuCcJp4amEUAtbxPYBmN7687a6CatNpZZn6IpzZljX1NDgPAKeHw6KKhuVqOfCpJKBix9MHXJppYaC80uIcL7oE581jYWXQjM4ve/8AIbi2huOUCWswtZmFrgWJ0B3A6XklxLi9ncX3sza3uddddz8TO2oSjSi+F4Oc5J8tch44KcxUvY+D7t75g+a2ovlNN/WFJ8pmcd4WGpNTDn94rJcraxKIdrm4tUHTYyXfta2ZrXv6R31N/XqfiY1SqzekxbkMxJ06a8odknxJ8A3R8Lk8VxuGalUam1syMVNttDy8pVeaHHeH1qNVu+GrMzBh6L3NyQfftuLzOnmpx2yaqjtRdqyQEUcCPECH8Y+0Vva1PzGggMK4x9ore1qf+7QUR10J5LBLAZUJNYwpasmsrWWJCQtvDeEcMfEOFUacz0kOFcOeu4VR6z0npHDcAmHp2FvM9TNeDCq3z68fUyajPt+SHf2A/wDpuiq0xb0DfyJO9+kNxGJAFh6hykMViL7mwG/9LdZmYnFjprawvy8/XJN82ivGnXLGeqt+RPW/wmZj8SGNhty9fUyuvXOpOnX19IBVr3Ght+Jlb9SxdUKu/vMEqGOz/CUVTKpSLoRI12HKDtJsZS5ldltDkxiZEtIEyEJFpWTFeKAJEmQaSJkJCIS1CPRJF9DYkXGhtp6h8BChxbEf9+tzv+8f7zio3Pm6qx6lQdxBI0Uc9e7N1qyYZM9ZnZwajEtmuatTvjvv4iCTzNzzm4lR2TdiCtTNbORmBZ7kKtuexJHM2G3O9nambC0SSD+7UXHkLW9Ytb3TTzG1rm3S+nwnpcUI/DjXovscecnvdh718Ocx7ojmNSOeo0aw58rDpJuqGxTDta6ncsbAg2NicoIPMfHlly9cW4Fg5t05fWlvVptGcPR/uxVP1DkRR6WHqE21NioNw2thoulj08PxY1aKNleiQVO3O97i9ybi1tNvjBW4hUP3zYgAjkbC2vU25yirVLEsxuTuesCxvz92FzXgz+2NOhUw1TwFQqs41JOYXKWufUPeZ4/edz2/4wLfsyHUkNU8huq/gfcJw1pxtfOMslR8HR0kWoW/I8UUUwmk0+L/AGit7Wp+Y0FtCuL/AGit7Wp+Y0FEdCPscSYkQJMR0KyQMO4XgXrOEUX6+UHwWEaq4VRcmeo9n+Cphk19I7masGFP55dfcy58+z5Y9ss4TwxMNTsN+Z84Pj+I22GvLyhfEMZbQDyH9TObr3YnXzJl8p3yzFta4Xb7L2xdwBv9azNxWJtcjU+cniq4UWEyK1b4mZm7NSTSFUq315/KDM0ZqloM7kyuUi6MC0tK7yBeQLyplyVD1HlOaOxkdoowryIizRs0ICRlbGKMYAitGMUTLAFIhGMciMRAMeqdk6WXCURrqpbX+Zi3w1mtB+H4pKtNXQgqQLW5abeRHSET1GJJQSXojiTbcm2KKKKWCimZ2h4uuFpFzqx0RerefkNz/eE8T4glCmalQ2A2HNjyVRzM8r41xd8TULvoNlXko6Dqep5zDrNUsUdq/E/2NOnwPI7fQHXrs7FmJLMSWJ5kyEYSRM4B1RRRXikIafFx/qK3tan5jShRCeLfaK3tan5jSgCXLorbGl1DDs5AAuToI+HoFjPSex3ZkIO9qi3Ty/vLsWLe7fS7KsuRQj9fA/ZXs+KChm1c7+U1sbjMt7G5Gg9Z5euaGKqBBYDX8L/rOU4zirEqNx8r7+/WapZNzpdGDY4Jyb5YDxHHlidd/wBJn1sRYAddT/eQcnf6/wAQOtW16/rEm10gYoy7Yq2IsT8rwarUJkKj8zB6lSZpM2wiPVaDs8TvKzKmXEgYpAXjtAETCQMcGInnAEjaREUVoAjkyFpK0VoAj7SN4iYjAEhHMUaQJsdnOPHCM3hzI9swvYix9IedidOc7w9pMJ/30+f9J5VINNeDW5MUdq5RRl00MjtnovEu29BNKQNU+9V+JF/lObx/bPE1NFK0h/INfeTf5WnORQZNZmn269uAw02OPgvxWNqVdalR3ttmYtb1X2lEUkBMrd9l/Q0UcyMhBRRRSENniv2it7Wp+Y0oWNFLvBQ+zpeyqg1UuBvPYVHhT1H8G/oPhFFNkPyV7mPJ+d+hlY30vjOGx58fuJ+cUUWBMnQHWP7o+s/pMpdxGiiPyNHtFNfeCVYopSzSikyY2iiiMaJW3ORMeKAIyxjHikIMsjFFFCOsZoopAjGMY0UAwpGPFIQiJBoopCDRRRSBFHiikIPGMUUhBooop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Geosciences use ridiculous amounts of unnecessarily complicated words </a:t>
            </a:r>
          </a:p>
          <a:p>
            <a:pPr>
              <a:buNone/>
            </a:pPr>
            <a:r>
              <a:rPr lang="en-GB" sz="3600" b="1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GB" sz="3600" b="1" i="1" dirty="0" smtClean="0">
                <a:solidFill>
                  <a:srgbClr val="FFFF00"/>
                </a:solidFill>
                <a:sym typeface="Wingdings" pitchFamily="2" charset="2"/>
              </a:rPr>
              <a:t>simplify!</a:t>
            </a:r>
          </a:p>
          <a:p>
            <a:r>
              <a:rPr lang="en-GB" sz="3600" b="1" dirty="0" smtClean="0">
                <a:solidFill>
                  <a:srgbClr val="FFFF00"/>
                </a:solidFill>
                <a:sym typeface="Wingdings" pitchFamily="2" charset="2"/>
              </a:rPr>
              <a:t>However: You still need to use the right words!</a:t>
            </a:r>
            <a:endParaRPr lang="fi-FI" sz="36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/>
            <a:r>
              <a:rPr lang="en-GB" sz="3200" b="1" dirty="0" smtClean="0">
                <a:solidFill>
                  <a:srgbClr val="FFFF00"/>
                </a:solidFill>
                <a:sym typeface="Wingdings" pitchFamily="2" charset="2"/>
              </a:rPr>
              <a:t>E.g., the </a:t>
            </a:r>
            <a:r>
              <a:rPr lang="en-GB" sz="3200" b="1" dirty="0" err="1" smtClean="0">
                <a:solidFill>
                  <a:srgbClr val="FFFF00"/>
                </a:solidFill>
                <a:sym typeface="Wingdings" pitchFamily="2" charset="2"/>
              </a:rPr>
              <a:t>Simpsiö</a:t>
            </a:r>
            <a:r>
              <a:rPr lang="en-GB" sz="3200" b="1" dirty="0" smtClean="0">
                <a:solidFill>
                  <a:srgbClr val="FFFF00"/>
                </a:solidFill>
                <a:sym typeface="Wingdings" pitchFamily="2" charset="2"/>
              </a:rPr>
              <a:t> “</a:t>
            </a:r>
            <a:r>
              <a:rPr lang="en-GB" sz="3200" b="1" dirty="0" err="1" smtClean="0">
                <a:solidFill>
                  <a:srgbClr val="FFFF00"/>
                </a:solidFill>
                <a:sym typeface="Wingdings" pitchFamily="2" charset="2"/>
              </a:rPr>
              <a:t>metachert</a:t>
            </a:r>
            <a:r>
              <a:rPr lang="en-GB" sz="3200" b="1" dirty="0" smtClean="0">
                <a:solidFill>
                  <a:srgbClr val="FFFF00"/>
                </a:solidFill>
                <a:sym typeface="Wingdings" pitchFamily="2" charset="2"/>
              </a:rPr>
              <a:t>” was formed in an environment totally different from a “quartzite” (as it is often still called) 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FFFF00"/>
                </a:solidFill>
                <a:sym typeface="Wingdings" pitchFamily="2" charset="2"/>
              </a:rPr>
              <a:t> different story to tell!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410789"/>
            <a:ext cx="9144000" cy="5447211"/>
            <a:chOff x="-990600" y="-228600"/>
            <a:chExt cx="9144000" cy="5447211"/>
          </a:xfrm>
        </p:grpSpPr>
        <p:pic>
          <p:nvPicPr>
            <p:cNvPr id="1026" name="Picture 2" descr="I Love You, M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90600" y="-228600"/>
              <a:ext cx="9144000" cy="544721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781800" y="48768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smtClean="0"/>
                <a:t>Steve Kazlowski</a:t>
              </a:r>
              <a:endParaRPr lang="fi-FI" sz="1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5DF9FD"/>
                </a:solidFill>
              </a:rPr>
              <a:t>Get the names right</a:t>
            </a:r>
            <a:endParaRPr lang="fi-FI" sz="4800" b="1" dirty="0">
              <a:solidFill>
                <a:srgbClr val="5DF9F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47800"/>
            <a:ext cx="9144000" cy="541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1447800"/>
            <a:ext cx="9144000" cy="541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0" y="762000"/>
            <a:ext cx="9677400" cy="6096000"/>
            <a:chOff x="0" y="762000"/>
            <a:chExt cx="9677400" cy="6096000"/>
          </a:xfrm>
        </p:grpSpPr>
        <p:pic>
          <p:nvPicPr>
            <p:cNvPr id="12" name="Picture 2" descr="karh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62000"/>
              <a:ext cx="9144000" cy="60960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7772400" y="6550223"/>
              <a:ext cx="190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Emilia </a:t>
              </a:r>
              <a:r>
                <a:rPr lang="en-GB" sz="1400" b="1" dirty="0" err="1" smtClean="0">
                  <a:solidFill>
                    <a:schemeClr val="bg1"/>
                  </a:solidFill>
                </a:rPr>
                <a:t>Milonoff</a:t>
              </a:r>
              <a:endParaRPr lang="fi-FI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6858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FF00"/>
                </a:solidFill>
              </a:rPr>
              <a:t>Get the numbers right</a:t>
            </a:r>
            <a:endParaRPr lang="fi-FI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13" name="Group 12"/>
          <p:cNvGrpSpPr/>
          <p:nvPr/>
        </p:nvGrpSpPr>
        <p:grpSpPr>
          <a:xfrm>
            <a:off x="1066800" y="914400"/>
            <a:ext cx="8534400" cy="5943600"/>
            <a:chOff x="1066800" y="914400"/>
            <a:chExt cx="8534400" cy="5943600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800" y="914400"/>
              <a:ext cx="8534400" cy="5710535"/>
              <a:chOff x="1066800" y="838200"/>
              <a:chExt cx="8534400" cy="5710535"/>
            </a:xfrm>
          </p:grpSpPr>
          <p:pic>
            <p:nvPicPr>
              <p:cNvPr id="1026" name="Picture 2" descr="C:\Tiedostot\Lappajärvi\Outdoor_Leader_webinar_2021\Vickan&amp;Daniel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57400" y="2445716"/>
                <a:ext cx="6096000" cy="4103019"/>
              </a:xfrm>
              <a:prstGeom prst="rect">
                <a:avLst/>
              </a:prstGeom>
              <a:noFill/>
            </p:spPr>
          </p:pic>
          <p:grpSp>
            <p:nvGrpSpPr>
              <p:cNvPr id="4" name="Group 8"/>
              <p:cNvGrpSpPr/>
              <p:nvPr/>
            </p:nvGrpSpPr>
            <p:grpSpPr>
              <a:xfrm>
                <a:off x="5257800" y="838200"/>
                <a:ext cx="4343400" cy="1676400"/>
                <a:chOff x="5257800" y="838200"/>
                <a:chExt cx="4343400" cy="16764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5257800" y="838200"/>
                  <a:ext cx="3886200" cy="16764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943600" y="914400"/>
                  <a:ext cx="365760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2800" b="1" dirty="0" smtClean="0"/>
                    <a:t>Grattis på bröllopsdagen, min prinsessa!</a:t>
                  </a:r>
                  <a:endParaRPr lang="fi-FI" sz="2000" b="1" dirty="0"/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1066800" y="2057400"/>
                <a:ext cx="3886200" cy="1676400"/>
                <a:chOff x="1066800" y="609600"/>
                <a:chExt cx="3886200" cy="16764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066800" y="609600"/>
                  <a:ext cx="3886200" cy="16764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600200" y="762000"/>
                  <a:ext cx="304800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800" b="1" dirty="0" smtClean="0"/>
                    <a:t>Tack tack, men det var nästan tre månader sedan...</a:t>
                  </a:r>
                  <a:endParaRPr lang="fi-FI" sz="2800" b="1" dirty="0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1905000" y="6550223"/>
              <a:ext cx="6781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smtClean="0">
                  <a:solidFill>
                    <a:schemeClr val="bg1"/>
                  </a:solidFill>
                </a:rPr>
                <a:t>https://www.newmyroyals.com/2019/02/princess-victoria-and-daniel-engagement.html</a:t>
              </a:r>
              <a:endParaRPr lang="fi-FI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5DF9FD"/>
                </a:solidFill>
              </a:rPr>
              <a:t>Difference between </a:t>
            </a:r>
            <a:r>
              <a:rPr lang="en-GB" b="1" dirty="0" err="1" smtClean="0">
                <a:solidFill>
                  <a:srgbClr val="5DF9FD"/>
                </a:solidFill>
              </a:rPr>
              <a:t>geotrails</a:t>
            </a:r>
            <a:r>
              <a:rPr lang="en-GB" b="1" dirty="0" smtClean="0">
                <a:solidFill>
                  <a:srgbClr val="5DF9FD"/>
                </a:solidFill>
              </a:rPr>
              <a:t> and ordinary nature trails</a:t>
            </a:r>
            <a:endParaRPr lang="fi-FI" b="1" dirty="0">
              <a:solidFill>
                <a:srgbClr val="5DF9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8307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In geosciences </a:t>
            </a:r>
            <a:r>
              <a:rPr lang="en-GB" b="1" i="1" dirty="0" smtClean="0">
                <a:solidFill>
                  <a:srgbClr val="FFFF00"/>
                </a:solidFill>
              </a:rPr>
              <a:t>fundamental interpretations</a:t>
            </a:r>
            <a:r>
              <a:rPr lang="en-GB" b="1" dirty="0" smtClean="0">
                <a:solidFill>
                  <a:srgbClr val="FFFF00"/>
                </a:solidFill>
              </a:rPr>
              <a:t> and</a:t>
            </a:r>
            <a:r>
              <a:rPr lang="en-GB" b="1" i="1" dirty="0" smtClean="0">
                <a:solidFill>
                  <a:srgbClr val="FFFF00"/>
                </a:solidFill>
              </a:rPr>
              <a:t> age determinations</a:t>
            </a:r>
            <a:r>
              <a:rPr lang="en-GB" b="1" dirty="0" smtClean="0">
                <a:solidFill>
                  <a:srgbClr val="FFFF00"/>
                </a:solidFill>
              </a:rPr>
              <a:t> can change drastically (likely more than in, e.g., zoology or botany)</a:t>
            </a:r>
          </a:p>
          <a:p>
            <a:pPr>
              <a:buNone/>
            </a:pPr>
            <a:r>
              <a:rPr lang="en-GB" b="1" dirty="0" smtClean="0">
                <a:solidFill>
                  <a:srgbClr val="FFFF00"/>
                </a:solidFill>
                <a:sym typeface="Wingdings" pitchFamily="2" charset="2"/>
              </a:rPr>
              <a:t>	</a:t>
            </a:r>
            <a:r>
              <a:rPr lang="en-GB" sz="3600" b="1" i="1" dirty="0" smtClean="0">
                <a:solidFill>
                  <a:srgbClr val="5DF9FD"/>
                </a:solidFill>
                <a:sym typeface="Wingdings" pitchFamily="2" charset="2"/>
              </a:rPr>
              <a:t> keep up with the latest research!</a:t>
            </a:r>
            <a:endParaRPr lang="en-GB" b="1" i="1" dirty="0" smtClean="0">
              <a:solidFill>
                <a:srgbClr val="5DF9FD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GB" b="1" dirty="0" smtClean="0">
                <a:solidFill>
                  <a:srgbClr val="FFFF00"/>
                </a:solidFill>
                <a:sym typeface="Wingdings" pitchFamily="2" charset="2"/>
              </a:rPr>
              <a:t>		 Threat: Signs and exhibitions need to be easily updateable </a:t>
            </a:r>
            <a:r>
              <a:rPr lang="en-GB" sz="2800" b="1" dirty="0" smtClean="0">
                <a:solidFill>
                  <a:srgbClr val="FFFF00"/>
                </a:solidFill>
                <a:sym typeface="Wingdings" pitchFamily="2" charset="2"/>
              </a:rPr>
              <a:t>( need for funding and personnel)</a:t>
            </a:r>
            <a:endParaRPr lang="en-GB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GB" b="1" dirty="0" smtClean="0">
                <a:solidFill>
                  <a:srgbClr val="FFFF00"/>
                </a:solidFill>
                <a:sym typeface="Wingdings" pitchFamily="2" charset="2"/>
              </a:rPr>
              <a:t>		 Opportunity: A dynamic, changing field of science is more interesting to visitors</a:t>
            </a:r>
          </a:p>
          <a:p>
            <a:pPr>
              <a:buNone/>
            </a:pPr>
            <a:endParaRPr lang="fi-FI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5400" b="1" dirty="0" smtClean="0">
                <a:solidFill>
                  <a:srgbClr val="35F8FD"/>
                </a:solidFill>
              </a:rPr>
              <a:t>Geotourism?</a:t>
            </a:r>
            <a:endParaRPr lang="fi-FI" sz="5400" b="1" dirty="0">
              <a:solidFill>
                <a:srgbClr val="35F8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6800"/>
            <a:ext cx="8712968" cy="5791200"/>
          </a:xfrm>
        </p:spPr>
        <p:txBody>
          <a:bodyPr>
            <a:normAutofit fontScale="92500" lnSpcReduction="10000"/>
          </a:bodyPr>
          <a:lstStyle/>
          <a:p>
            <a:r>
              <a:rPr lang="fi-FI" sz="4000" b="1" dirty="0" smtClean="0">
                <a:solidFill>
                  <a:srgbClr val="FFFF00"/>
                </a:solidFill>
              </a:rPr>
              <a:t>Many definitions, including: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“A form of natural area tourism that specifically focuses on </a:t>
            </a:r>
            <a:r>
              <a:rPr lang="en-US" sz="3600" b="1" i="1" dirty="0" smtClean="0">
                <a:solidFill>
                  <a:srgbClr val="5DF9FD"/>
                </a:solidFill>
              </a:rPr>
              <a:t>landscape</a:t>
            </a:r>
            <a:r>
              <a:rPr lang="en-US" sz="3600" b="1" dirty="0" smtClean="0">
                <a:solidFill>
                  <a:srgbClr val="FFFF00"/>
                </a:solidFill>
              </a:rPr>
              <a:t> and </a:t>
            </a:r>
            <a:r>
              <a:rPr lang="en-US" sz="3600" b="1" i="1" dirty="0" smtClean="0">
                <a:solidFill>
                  <a:srgbClr val="5DF9FD"/>
                </a:solidFill>
              </a:rPr>
              <a:t>geology</a:t>
            </a:r>
            <a:r>
              <a:rPr lang="en-US" sz="3600" b="1" dirty="0" smtClean="0">
                <a:solidFill>
                  <a:srgbClr val="FFFF00"/>
                </a:solidFill>
              </a:rPr>
              <a:t>. It promotes tourism to </a:t>
            </a:r>
            <a:r>
              <a:rPr lang="en-US" sz="3600" b="1" dirty="0" err="1" smtClean="0">
                <a:solidFill>
                  <a:srgbClr val="FFFF00"/>
                </a:solidFill>
              </a:rPr>
              <a:t>geosites</a:t>
            </a:r>
            <a:r>
              <a:rPr lang="en-US" sz="3600" b="1" dirty="0" smtClean="0">
                <a:solidFill>
                  <a:srgbClr val="FFFF00"/>
                </a:solidFill>
              </a:rPr>
              <a:t> and the conservation of </a:t>
            </a:r>
            <a:r>
              <a:rPr lang="en-US" sz="3600" b="1" i="1" dirty="0" err="1" smtClean="0">
                <a:solidFill>
                  <a:srgbClr val="5DF9FD"/>
                </a:solidFill>
              </a:rPr>
              <a:t>geodiversity</a:t>
            </a:r>
            <a:r>
              <a:rPr lang="en-US" sz="3600" b="1" dirty="0" smtClean="0">
                <a:solidFill>
                  <a:srgbClr val="FFFF00"/>
                </a:solidFill>
              </a:rPr>
              <a:t> and an understanding of </a:t>
            </a:r>
            <a:r>
              <a:rPr lang="en-US" sz="3600" b="1" i="1" dirty="0" smtClean="0">
                <a:solidFill>
                  <a:srgbClr val="5DF9FD"/>
                </a:solidFill>
              </a:rPr>
              <a:t>Earth sciences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through appreciation and </a:t>
            </a:r>
            <a:r>
              <a:rPr lang="en-US" sz="3600" b="1" i="1" dirty="0" smtClean="0">
                <a:solidFill>
                  <a:srgbClr val="5DF9FD"/>
                </a:solidFill>
              </a:rPr>
              <a:t>learning</a:t>
            </a:r>
            <a:r>
              <a:rPr lang="en-US" sz="3600" b="1" dirty="0" smtClean="0">
                <a:solidFill>
                  <a:srgbClr val="FFFF00"/>
                </a:solidFill>
              </a:rPr>
              <a:t>. This is achieved through independent visits to geological features, use of </a:t>
            </a:r>
            <a:r>
              <a:rPr lang="en-US" sz="3600" b="1" i="1" dirty="0" err="1" smtClean="0">
                <a:solidFill>
                  <a:srgbClr val="5DF9FD"/>
                </a:solidFill>
              </a:rPr>
              <a:t>geotrails</a:t>
            </a:r>
            <a:r>
              <a:rPr lang="en-US" sz="3600" b="1" dirty="0" smtClean="0">
                <a:solidFill>
                  <a:srgbClr val="FFFF00"/>
                </a:solidFill>
              </a:rPr>
              <a:t> and view points, guided tours, geo-activities and patronage of </a:t>
            </a:r>
            <a:r>
              <a:rPr lang="en-US" sz="3600" b="1" dirty="0" err="1" smtClean="0">
                <a:solidFill>
                  <a:srgbClr val="FFFF00"/>
                </a:solidFill>
              </a:rPr>
              <a:t>geosite</a:t>
            </a:r>
            <a:r>
              <a:rPr lang="en-US" sz="3600" b="1" dirty="0" smtClean="0">
                <a:solidFill>
                  <a:srgbClr val="FFFF00"/>
                </a:solidFill>
              </a:rPr>
              <a:t> visitor centers". (Newsome &amp; Dowling, 2010)</a:t>
            </a:r>
            <a:endParaRPr lang="fi-FI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sz="4800" b="1" dirty="0" smtClean="0">
                <a:solidFill>
                  <a:srgbClr val="5DF9FD"/>
                </a:solidFill>
              </a:rPr>
              <a:t>Geotrail summary</a:t>
            </a:r>
            <a:endParaRPr lang="fi-FI" b="1" dirty="0">
              <a:solidFill>
                <a:srgbClr val="5DF9F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Lots of unused potential</a:t>
            </a:r>
          </a:p>
          <a:p>
            <a:r>
              <a:rPr lang="en-GB" sz="4000" b="1" dirty="0" err="1" smtClean="0">
                <a:solidFill>
                  <a:srgbClr val="FFFF00"/>
                </a:solidFill>
              </a:rPr>
              <a:t>Geotourism</a:t>
            </a:r>
            <a:r>
              <a:rPr lang="en-GB" sz="4000" b="1" dirty="0" smtClean="0">
                <a:solidFill>
                  <a:srgbClr val="FFFF00"/>
                </a:solidFill>
              </a:rPr>
              <a:t> is a rapidly growing field, even among nature tourism</a:t>
            </a:r>
          </a:p>
          <a:p>
            <a:r>
              <a:rPr lang="en-GB" sz="4000" b="1" dirty="0" smtClean="0">
                <a:solidFill>
                  <a:srgbClr val="FFFF00"/>
                </a:solidFill>
              </a:rPr>
              <a:t>What seems ordinary to us is highly exotic to people even from nearby areas, e.g., central Europe</a:t>
            </a:r>
            <a:endParaRPr lang="fi-FI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C:\Tiedostot\Lappajärvi\Georeittihanke\Omat_valokuvat\2017_09_25_Evijärvi_Valmossa_Kalkkiuunit_Halkosaari_Kivitippu_Vuorenkuru_Kukkulanmäki\Öhman_Halkosaari_IMG_2154_pieni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306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50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Lappajärvi crater geotrail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https://intolinkki.net/georeitti/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https://kraatterijarvigeopark.fi/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Lapua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Kauhava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geosites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(incl.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Simpsiö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FFFF00"/>
                </a:solidFill>
              </a:rPr>
              <a:t>https://intolinkki.net/kauhavan-ja-lapuan-geokohteet/</a:t>
            </a:r>
            <a:endParaRPr kumimoji="0" lang="fi-FI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Simpsiö nature trail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https://lapua.fi/asuminen-ja-ymparisto/puistot-ulkoilualueet-ja-metsat/simpsion-luontopolut/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6350619"/>
            <a:ext cx="2133600" cy="5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0" y="152400"/>
            <a:ext cx="2286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F9F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Links &amp; thanks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rgbClr val="5DF9F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645789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Thanks to:</a:t>
            </a:r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FF00"/>
                </a:solidFill>
              </a:rPr>
              <a:t>Thank you for your attention! Any questions?</a:t>
            </a:r>
            <a:endParaRPr lang="fi-FI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Number of peer-reviewed papers on </a:t>
            </a:r>
            <a:r>
              <a:rPr lang="en-US" b="1" dirty="0" err="1" smtClean="0">
                <a:solidFill>
                  <a:srgbClr val="FFFF00"/>
                </a:solidFill>
              </a:rPr>
              <a:t>geotourism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FF00"/>
                </a:solidFill>
              </a:rPr>
              <a:t>(</a:t>
            </a:r>
            <a:r>
              <a:rPr lang="en-US" sz="3100" dirty="0" err="1" smtClean="0">
                <a:solidFill>
                  <a:srgbClr val="FFFF00"/>
                </a:solidFill>
              </a:rPr>
              <a:t>Ólafsdóttir</a:t>
            </a:r>
            <a:r>
              <a:rPr lang="en-US" sz="3100" dirty="0" smtClean="0">
                <a:solidFill>
                  <a:srgbClr val="FFFF00"/>
                </a:solidFill>
              </a:rPr>
              <a:t> &amp; </a:t>
            </a:r>
            <a:r>
              <a:rPr lang="en-US" sz="3100" dirty="0" err="1" smtClean="0">
                <a:solidFill>
                  <a:srgbClr val="FFFF00"/>
                </a:solidFill>
              </a:rPr>
              <a:t>Tverijonaite</a:t>
            </a:r>
            <a:r>
              <a:rPr lang="en-US" sz="3100" dirty="0" smtClean="0">
                <a:solidFill>
                  <a:srgbClr val="FFFF00"/>
                </a:solidFill>
              </a:rPr>
              <a:t>, 2018)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981200"/>
            <a:ext cx="9144000" cy="4551740"/>
            <a:chOff x="0" y="2306261"/>
            <a:chExt cx="9144000" cy="45517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06261"/>
              <a:ext cx="9144000" cy="455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524000" y="2590800"/>
              <a:ext cx="533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i-FI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DF9FD"/>
                </a:solidFill>
              </a:rPr>
              <a:t>UNESCO Global </a:t>
            </a:r>
            <a:r>
              <a:rPr lang="en-GB" b="1" dirty="0" err="1" smtClean="0">
                <a:solidFill>
                  <a:srgbClr val="5DF9FD"/>
                </a:solidFill>
              </a:rPr>
              <a:t>Geopark</a:t>
            </a:r>
            <a:r>
              <a:rPr lang="en-GB" b="1" dirty="0" smtClean="0">
                <a:solidFill>
                  <a:srgbClr val="5DF9FD"/>
                </a:solidFill>
              </a:rPr>
              <a:t>?</a:t>
            </a:r>
            <a:endParaRPr lang="fi-FI" b="1" dirty="0">
              <a:solidFill>
                <a:srgbClr val="5DF9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“Unified geographical areas where sites and landscapes of </a:t>
            </a:r>
            <a:r>
              <a:rPr lang="en-US" b="1" i="1" dirty="0" smtClean="0">
                <a:solidFill>
                  <a:srgbClr val="5DF9FD"/>
                </a:solidFill>
              </a:rPr>
              <a:t>international geological significance </a:t>
            </a:r>
            <a:r>
              <a:rPr lang="en-US" b="1" dirty="0" smtClean="0">
                <a:solidFill>
                  <a:srgbClr val="FFFF00"/>
                </a:solidFill>
              </a:rPr>
              <a:t>are managed with a holistic concept of protection, </a:t>
            </a:r>
            <a:r>
              <a:rPr lang="en-US" b="1" i="1" dirty="0" smtClean="0">
                <a:solidFill>
                  <a:srgbClr val="5DF9FD"/>
                </a:solidFill>
              </a:rPr>
              <a:t>education</a:t>
            </a:r>
            <a:r>
              <a:rPr lang="en-US" b="1" dirty="0" smtClean="0">
                <a:solidFill>
                  <a:srgbClr val="FFFF00"/>
                </a:solidFill>
              </a:rPr>
              <a:t> and </a:t>
            </a:r>
            <a:r>
              <a:rPr lang="en-US" b="1" i="1" dirty="0" smtClean="0">
                <a:solidFill>
                  <a:srgbClr val="5DF9FD"/>
                </a:solidFill>
              </a:rPr>
              <a:t>sustainable development</a:t>
            </a:r>
            <a:r>
              <a:rPr lang="en-US" b="1" dirty="0" smtClean="0">
                <a:solidFill>
                  <a:srgbClr val="FFFF00"/>
                </a:solidFill>
              </a:rPr>
              <a:t>.”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Global </a:t>
            </a:r>
            <a:r>
              <a:rPr lang="en-US" b="1" dirty="0" err="1" smtClean="0">
                <a:solidFill>
                  <a:srgbClr val="FFFF00"/>
                </a:solidFill>
              </a:rPr>
              <a:t>Geoparks</a:t>
            </a:r>
            <a:r>
              <a:rPr lang="en-US" b="1" dirty="0" smtClean="0">
                <a:solidFill>
                  <a:srgbClr val="FFFF00"/>
                </a:solidFill>
              </a:rPr>
              <a:t> Network 1998, UNESCO support 2001, UNESCO Global </a:t>
            </a:r>
            <a:r>
              <a:rPr lang="en-US" b="1" dirty="0" err="1" smtClean="0">
                <a:solidFill>
                  <a:srgbClr val="FFFF00"/>
                </a:solidFill>
              </a:rPr>
              <a:t>Geoparks</a:t>
            </a:r>
            <a:r>
              <a:rPr lang="en-US" b="1" dirty="0" smtClean="0">
                <a:solidFill>
                  <a:srgbClr val="FFFF00"/>
                </a:solidFill>
              </a:rPr>
              <a:t> 2015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Not a conservation / protected area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161 UNESCO Global </a:t>
            </a:r>
            <a:r>
              <a:rPr lang="en-US" b="1" dirty="0" err="1" smtClean="0">
                <a:solidFill>
                  <a:srgbClr val="FFFF00"/>
                </a:solidFill>
              </a:rPr>
              <a:t>Geoparks</a:t>
            </a:r>
            <a:r>
              <a:rPr lang="en-US" b="1" dirty="0" smtClean="0">
                <a:solidFill>
                  <a:srgbClr val="FFFF00"/>
                </a:solidFill>
              </a:rPr>
              <a:t> in 44 countries, two in Finland, none in Sweden or Estonia</a:t>
            </a:r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Rokua</a:t>
            </a:r>
            <a:r>
              <a:rPr lang="en-US" b="1" dirty="0" smtClean="0">
                <a:solidFill>
                  <a:srgbClr val="FFFF00"/>
                </a:solidFill>
              </a:rPr>
              <a:t>, 2010</a:t>
            </a:r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Lauhanvuori—Hämeenkangas</a:t>
            </a:r>
            <a:r>
              <a:rPr lang="en-US" b="1" dirty="0" smtClean="0">
                <a:solidFill>
                  <a:srgbClr val="FFFF00"/>
                </a:solidFill>
              </a:rPr>
              <a:t>, 2020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Saimaa likely to be accepted 2021?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Other projects include </a:t>
            </a:r>
            <a:r>
              <a:rPr lang="en-US" b="1" dirty="0" err="1" smtClean="0">
                <a:solidFill>
                  <a:srgbClr val="FFFF00"/>
                </a:solidFill>
              </a:rPr>
              <a:t>Salpausselkä</a:t>
            </a:r>
            <a:r>
              <a:rPr lang="en-US" b="1" dirty="0" smtClean="0">
                <a:solidFill>
                  <a:srgbClr val="FFFF00"/>
                </a:solidFill>
              </a:rPr>
              <a:t> and Impact Crater Lake </a:t>
            </a:r>
            <a:r>
              <a:rPr lang="en-US" b="1" dirty="0" err="1" smtClean="0">
                <a:solidFill>
                  <a:srgbClr val="FFFF00"/>
                </a:solidFill>
              </a:rPr>
              <a:t>Geopark</a:t>
            </a:r>
            <a:r>
              <a:rPr lang="en-US" b="1" dirty="0" smtClean="0">
                <a:solidFill>
                  <a:srgbClr val="FFFF00"/>
                </a:solidFill>
              </a:rPr>
              <a:t> project around </a:t>
            </a:r>
            <a:r>
              <a:rPr lang="en-US" b="1" dirty="0" err="1" smtClean="0">
                <a:solidFill>
                  <a:srgbClr val="FFFF00"/>
                </a:solidFill>
              </a:rPr>
              <a:t>Lappajärvi</a:t>
            </a:r>
            <a:r>
              <a:rPr lang="en-US" b="1" dirty="0" smtClean="0">
                <a:solidFill>
                  <a:srgbClr val="FFFF00"/>
                </a:solidFill>
              </a:rPr>
              <a:t> crater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6096000"/>
            <a:ext cx="25634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12192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5DF9FD"/>
                </a:solidFill>
              </a:rPr>
              <a:t>The unique ancient </a:t>
            </a:r>
            <a:r>
              <a:rPr lang="en-GB" b="1" dirty="0" err="1" smtClean="0">
                <a:solidFill>
                  <a:srgbClr val="5DF9FD"/>
                </a:solidFill>
              </a:rPr>
              <a:t>Fennoscandian</a:t>
            </a:r>
            <a:r>
              <a:rPr lang="en-GB" b="1" dirty="0" smtClean="0">
                <a:solidFill>
                  <a:srgbClr val="5DF9FD"/>
                </a:solidFill>
              </a:rPr>
              <a:t> bedrock (crystalline basement)</a:t>
            </a:r>
            <a:endParaRPr lang="fi-FI" b="1" dirty="0">
              <a:solidFill>
                <a:srgbClr val="5DF9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3733800"/>
          </a:xfrm>
        </p:spPr>
        <p:txBody>
          <a:bodyPr>
            <a:normAutofit/>
          </a:bodyPr>
          <a:lstStyle/>
          <a:p>
            <a:r>
              <a:rPr lang="fi-FI" sz="2800" b="1" i="1" dirty="0" smtClean="0">
                <a:solidFill>
                  <a:srgbClr val="FFFF00"/>
                </a:solidFill>
              </a:rPr>
              <a:t>”Suomessa me emme oikein tajua tätä erikoisuutta. Keski-Euroopan tai vaikka Viron luontoihmiset ovat aivan ihastuksissaan, kun näkevät kiteistä peruskalliota kallioleikkauksissa moottoriteillämme.” </a:t>
            </a:r>
          </a:p>
          <a:p>
            <a:pPr lvl="1">
              <a:buNone/>
            </a:pPr>
            <a:r>
              <a:rPr lang="fi-FI" sz="2400" b="1" dirty="0" smtClean="0">
                <a:solidFill>
                  <a:srgbClr val="FFFF00"/>
                </a:solidFill>
              </a:rPr>
              <a:t>– Dr. Heikki Simola, paleoecologist, Univ. Eastern Finland, 12.12.2020 </a:t>
            </a:r>
            <a:r>
              <a:rPr lang="fi-FI" sz="2000" b="1" dirty="0" smtClean="0">
                <a:solidFill>
                  <a:schemeClr val="bg1"/>
                </a:solidFill>
              </a:rPr>
              <a:t>(https://yle.fi/uutiset/3-11681380)</a:t>
            </a:r>
          </a:p>
          <a:p>
            <a:pPr>
              <a:buNone/>
            </a:pPr>
            <a:r>
              <a:rPr lang="en-GB" b="1" dirty="0" smtClean="0">
                <a:solidFill>
                  <a:srgbClr val="FFFF00"/>
                </a:solidFill>
              </a:rPr>
              <a:t>+ Glacial terrain (completely missing in, e.g., central Europe or Asia)</a:t>
            </a:r>
            <a:endParaRPr lang="fi-FI" b="1" dirty="0" smtClean="0">
              <a:solidFill>
                <a:srgbClr val="FFFF00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5638800"/>
            <a:ext cx="914400" cy="685800"/>
          </a:xfrm>
          <a:prstGeom prst="rightArrow">
            <a:avLst/>
          </a:prstGeom>
          <a:solidFill>
            <a:srgbClr val="5DF9F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1219200" y="5334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5DF9FD"/>
                </a:solidFill>
              </a:rPr>
              <a:t>Things that are ordinary to us are exotic to almost everyone else! </a:t>
            </a:r>
            <a:endParaRPr lang="fi-FI" sz="4000" b="1" dirty="0">
              <a:solidFill>
                <a:srgbClr val="5DF9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800600" cy="8382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5DF9FD"/>
                </a:solidFill>
              </a:rPr>
              <a:t>Lappajärvi</a:t>
            </a:r>
            <a:r>
              <a:rPr lang="en-GB" b="1" dirty="0" smtClean="0">
                <a:solidFill>
                  <a:srgbClr val="5DF9FD"/>
                </a:solidFill>
              </a:rPr>
              <a:t> &amp; </a:t>
            </a:r>
            <a:r>
              <a:rPr lang="en-GB" b="1" dirty="0" err="1" smtClean="0">
                <a:solidFill>
                  <a:srgbClr val="5DF9FD"/>
                </a:solidFill>
              </a:rPr>
              <a:t>Simpsiö</a:t>
            </a:r>
            <a:endParaRPr lang="fi-FI" b="1" dirty="0">
              <a:solidFill>
                <a:srgbClr val="5DF9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572000" cy="4221163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Located in western Finland in Southern </a:t>
            </a:r>
            <a:r>
              <a:rPr lang="en-GB" b="1" dirty="0" err="1" smtClean="0">
                <a:solidFill>
                  <a:srgbClr val="FFFF00"/>
                </a:solidFill>
              </a:rPr>
              <a:t>Ostrobothnia</a:t>
            </a:r>
            <a:endParaRPr lang="fi-FI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Tiedostot\Lappajärvi\Outdoor_Leader_webinar_2021\Lappajärvi-Simpsiö_MM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-44628"/>
            <a:ext cx="4038600" cy="69026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6581001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MML / </a:t>
            </a:r>
            <a:r>
              <a:rPr lang="en-GB" sz="1100" b="1" dirty="0" err="1" smtClean="0"/>
              <a:t>Paikkatietoikkuna</a:t>
            </a:r>
            <a:endParaRPr lang="fi-FI" sz="11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1170800"/>
            <a:ext cx="9220200" cy="5687200"/>
            <a:chOff x="0" y="1170800"/>
            <a:chExt cx="9220200" cy="56872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170800"/>
              <a:ext cx="9220200" cy="5687200"/>
              <a:chOff x="0" y="533400"/>
              <a:chExt cx="9220200" cy="5687200"/>
            </a:xfrm>
          </p:grpSpPr>
          <p:pic>
            <p:nvPicPr>
              <p:cNvPr id="7" name="Picture 6" descr="Kvarken-Lappajärvi_vinovalo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3400"/>
                <a:ext cx="9144000" cy="568410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629400" y="5943601"/>
                <a:ext cx="2590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/>
                  <a:t>MML / </a:t>
                </a:r>
                <a:r>
                  <a:rPr lang="en-GB" sz="1200" b="1" dirty="0" err="1" smtClean="0"/>
                  <a:t>Paikkatietoikkuna</a:t>
                </a:r>
                <a:r>
                  <a:rPr lang="en-GB" sz="1200" b="1" dirty="0" smtClean="0"/>
                  <a:t> / T. </a:t>
                </a:r>
                <a:r>
                  <a:rPr lang="en-GB" sz="1200" b="1" dirty="0" err="1" smtClean="0"/>
                  <a:t>Öhman</a:t>
                </a:r>
                <a:endParaRPr lang="fi-FI" sz="12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17936770">
              <a:off x="-267770" y="3346004"/>
              <a:ext cx="1983339" cy="73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smtClean="0">
                  <a:solidFill>
                    <a:srgbClr val="FFFF00"/>
                  </a:solidFill>
                </a:rPr>
                <a:t>Bothian Sea –  Bottenhavet – Selkämeri</a:t>
              </a:r>
              <a:endParaRPr lang="fi-FI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1971686">
              <a:off x="5576" y="4636262"/>
              <a:ext cx="356776" cy="40663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19800" y="42672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4578" name="Picture 2" descr="C:\Tiedostot\Lappajärvi\Georeittihanke\Raportti_Öhman\kannet\etukan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4777"/>
            <a:ext cx="4648200" cy="6403223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996" y="440800"/>
            <a:ext cx="4572000" cy="64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09600"/>
          </a:xfrm>
        </p:spPr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5DF9FD"/>
                </a:solidFill>
              </a:rPr>
              <a:t>Lappajärvi</a:t>
            </a:r>
            <a:r>
              <a:rPr lang="en-GB" sz="3600" b="1" dirty="0" smtClean="0">
                <a:solidFill>
                  <a:srgbClr val="5DF9FD"/>
                </a:solidFill>
              </a:rPr>
              <a:t> (&amp; </a:t>
            </a:r>
            <a:r>
              <a:rPr lang="en-GB" sz="3600" b="1" dirty="0" err="1" smtClean="0">
                <a:solidFill>
                  <a:srgbClr val="5DF9FD"/>
                </a:solidFill>
              </a:rPr>
              <a:t>Lapua—Kauhava</a:t>
            </a:r>
            <a:r>
              <a:rPr lang="en-GB" sz="3600" b="1" dirty="0" smtClean="0">
                <a:solidFill>
                  <a:srgbClr val="5DF9FD"/>
                </a:solidFill>
              </a:rPr>
              <a:t>) maps online</a:t>
            </a:r>
            <a:endParaRPr lang="fi-FI" sz="3600" b="1" dirty="0">
              <a:solidFill>
                <a:srgbClr val="5DF9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C:\Users\teemu\OneDrive\Pictures\Screenshots\2021-02-12.pn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609600"/>
            <a:ext cx="9179748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Simpsiö\IMG_2252_lieväedit_pien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GB" b="1" dirty="0" err="1" smtClean="0"/>
              <a:t>Simpsiö</a:t>
            </a:r>
            <a:r>
              <a:rPr lang="en-GB" b="1" dirty="0" smtClean="0"/>
              <a:t> hill, </a:t>
            </a:r>
            <a:r>
              <a:rPr lang="en-GB" b="1" dirty="0" err="1" smtClean="0"/>
              <a:t>Lapua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53000"/>
          </a:xfrm>
        </p:spPr>
        <p:txBody>
          <a:bodyPr>
            <a:normAutofit/>
          </a:bodyPr>
          <a:lstStyle/>
          <a:p>
            <a:r>
              <a:rPr lang="en-GB" b="1" dirty="0" smtClean="0"/>
              <a:t>~5.5 x 2 km oval-shaped hill ~100 m above the surrounding terrain</a:t>
            </a:r>
          </a:p>
          <a:p>
            <a:r>
              <a:rPr lang="en-GB" b="1" dirty="0" smtClean="0"/>
              <a:t>Finland’s largest </a:t>
            </a:r>
            <a:r>
              <a:rPr lang="en-GB" b="1" dirty="0" err="1" smtClean="0"/>
              <a:t>metachert</a:t>
            </a:r>
            <a:r>
              <a:rPr lang="en-GB" b="1" dirty="0" smtClean="0"/>
              <a:t> formation; some rare minerals, including gem material (e.g., blue quartz)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Bedrock and glacial history similar to that in </a:t>
            </a:r>
            <a:r>
              <a:rPr lang="en-GB" b="1" dirty="0" err="1" smtClean="0">
                <a:solidFill>
                  <a:srgbClr val="FFFF00"/>
                </a:solidFill>
              </a:rPr>
              <a:t>Lappajärvi</a:t>
            </a:r>
            <a:r>
              <a:rPr lang="en-GB" b="1" dirty="0" smtClean="0">
                <a:solidFill>
                  <a:srgbClr val="FFFF00"/>
                </a:solidFill>
              </a:rPr>
              <a:t> area</a:t>
            </a:r>
            <a:endParaRPr lang="fi-FI" b="1" dirty="0" smtClean="0">
              <a:solidFill>
                <a:srgbClr val="FFFF00"/>
              </a:solidFill>
            </a:endParaRPr>
          </a:p>
          <a:p>
            <a:r>
              <a:rPr lang="en-GB" b="1" dirty="0" smtClean="0">
                <a:solidFill>
                  <a:srgbClr val="FFFF00"/>
                </a:solidFill>
              </a:rPr>
              <a:t>Nature conservation area, slalom slope, observation tower, rich history, nature trails with some (out-of-date) geology signs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65502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T. </a:t>
            </a:r>
            <a:r>
              <a:rPr lang="en-GB" sz="1400" b="1" dirty="0" err="1" smtClean="0">
                <a:solidFill>
                  <a:schemeClr val="bg1"/>
                </a:solidFill>
              </a:rPr>
              <a:t>Öhman</a:t>
            </a:r>
            <a:endParaRPr lang="fi-FI" sz="14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35933" y="0"/>
            <a:ext cx="3408068" cy="2602523"/>
            <a:chOff x="5782161" y="838200"/>
            <a:chExt cx="3361840" cy="236219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 b="2372"/>
            <a:stretch>
              <a:fillRect/>
            </a:stretch>
          </p:blipFill>
          <p:spPr bwMode="auto">
            <a:xfrm>
              <a:off x="5782161" y="838200"/>
              <a:ext cx="3361840" cy="236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7954090" y="2028673"/>
              <a:ext cx="2133600" cy="209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/>
                  </a:solidFill>
                </a:rPr>
                <a:t>J. </a:t>
              </a:r>
              <a:r>
                <a:rPr lang="en-GB" sz="1100" b="1" dirty="0" err="1" smtClean="0">
                  <a:solidFill>
                    <a:schemeClr val="bg1"/>
                  </a:solidFill>
                </a:rPr>
                <a:t>Väätäinen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 / GTK / Hietala 2017</a:t>
              </a:r>
              <a:endParaRPr lang="fi-FI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A7FD211FD0D44A4168A43215563AC" ma:contentTypeVersion="9" ma:contentTypeDescription="Create a new document." ma:contentTypeScope="" ma:versionID="cc30e9e08dc042fb0e5f16024272fb7d">
  <xsd:schema xmlns:xsd="http://www.w3.org/2001/XMLSchema" xmlns:xs="http://www.w3.org/2001/XMLSchema" xmlns:p="http://schemas.microsoft.com/office/2006/metadata/properties" xmlns:ns2="6832de1a-4b4d-4e8d-8009-3c74188c0e3e" xmlns:ns3="31f49cbc-938f-4058-97c0-e70ae5093f43" targetNamespace="http://schemas.microsoft.com/office/2006/metadata/properties" ma:root="true" ma:fieldsID="0fc37bd81fb1e6b71c345f741014fef4" ns2:_="" ns3:_="">
    <xsd:import namespace="6832de1a-4b4d-4e8d-8009-3c74188c0e3e"/>
    <xsd:import namespace="31f49cbc-938f-4058-97c0-e70ae5093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2de1a-4b4d-4e8d-8009-3c74188c0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49cbc-938f-4058-97c0-e70ae5093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AFA94A-0DCE-4AA8-AE5B-C0A7C9468606}"/>
</file>

<file path=customXml/itemProps2.xml><?xml version="1.0" encoding="utf-8"?>
<ds:datastoreItem xmlns:ds="http://schemas.openxmlformats.org/officeDocument/2006/customXml" ds:itemID="{48701AE0-37F0-4DC4-9808-91934479994F}"/>
</file>

<file path=customXml/itemProps3.xml><?xml version="1.0" encoding="utf-8"?>
<ds:datastoreItem xmlns:ds="http://schemas.openxmlformats.org/officeDocument/2006/customXml" ds:itemID="{F49DF35D-05D5-4744-9CAF-0D2EE5E910AE}"/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836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From Geology to Geotrails  Examples from Lappajärvi and Simpsiö, western Finland  Geologiasta georeittejä</vt:lpstr>
      <vt:lpstr>Geotourism?</vt:lpstr>
      <vt:lpstr>Number of peer-reviewed papers on geotourism  (Ólafsdóttir &amp; Tverijonaite, 2018)</vt:lpstr>
      <vt:lpstr>UNESCO Global Geopark?</vt:lpstr>
      <vt:lpstr>The unique ancient Fennoscandian bedrock (crystalline basement)</vt:lpstr>
      <vt:lpstr>Lappajärvi &amp; Simpsiö</vt:lpstr>
      <vt:lpstr>Slide 7</vt:lpstr>
      <vt:lpstr>Lappajärvi (&amp; Lapua—Kauhava) maps online</vt:lpstr>
      <vt:lpstr>Simpsiö hill, Lapua</vt:lpstr>
      <vt:lpstr>Slide 10</vt:lpstr>
      <vt:lpstr>Myths &amp; legends</vt:lpstr>
      <vt:lpstr>Lappajärvi impact crater</vt:lpstr>
      <vt:lpstr>Lappajärvi</vt:lpstr>
      <vt:lpstr>A hiking trail along the eastern rim of Lappajärvi crater</vt:lpstr>
      <vt:lpstr>Limestone and historic lime kilns</vt:lpstr>
      <vt:lpstr>Impact Crater Lake Geopark -project</vt:lpstr>
      <vt:lpstr>Get the names right</vt:lpstr>
      <vt:lpstr>Get the numbers right</vt:lpstr>
      <vt:lpstr>Difference between geotrails and ordinary nature trails</vt:lpstr>
      <vt:lpstr>Geotrail summary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Geology to Geotrails  Geologiasta georeittejä</dc:title>
  <dc:creator>reviewer</dc:creator>
  <cp:lastModifiedBy>reviewer</cp:lastModifiedBy>
  <cp:revision>131</cp:revision>
  <dcterms:created xsi:type="dcterms:W3CDTF">2021-01-21T19:21:06Z</dcterms:created>
  <dcterms:modified xsi:type="dcterms:W3CDTF">2021-02-18T11:12:30Z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0x010100485A7FD211FD0D44A4168A43215563AC</vt:lpwstr>
  </property>
</Properties>
</file>