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59" r:id="rId6"/>
    <p:sldId id="266" r:id="rId7"/>
    <p:sldId id="267" r:id="rId8"/>
    <p:sldId id="262" r:id="rId9"/>
    <p:sldId id="274" r:id="rId10"/>
    <p:sldId id="275" r:id="rId11"/>
    <p:sldId id="268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Taul1!$C$5:$C$19</c:f>
              <c:strCache>
                <c:ptCount val="15"/>
                <c:pt idx="0">
                  <c:v>Broiler</c:v>
                </c:pt>
                <c:pt idx="1">
                  <c:v>Sika</c:v>
                </c:pt>
                <c:pt idx="2">
                  <c:v>Lampaat</c:v>
                </c:pt>
                <c:pt idx="3">
                  <c:v>Munivat kanat</c:v>
                </c:pt>
                <c:pt idx="4">
                  <c:v>Vehnä</c:v>
                </c:pt>
                <c:pt idx="5">
                  <c:v>Ruis</c:v>
                </c:pt>
                <c:pt idx="6">
                  <c:v>Kaura</c:v>
                </c:pt>
                <c:pt idx="7">
                  <c:v>Speltti</c:v>
                </c:pt>
                <c:pt idx="8">
                  <c:v>Kasvihuoneet</c:v>
                </c:pt>
                <c:pt idx="9">
                  <c:v>Porkkana</c:v>
                </c:pt>
                <c:pt idx="10">
                  <c:v>Sipuli</c:v>
                </c:pt>
                <c:pt idx="11">
                  <c:v>Sokerijuurikas</c:v>
                </c:pt>
                <c:pt idx="12">
                  <c:v>Rypsi ja rapsi</c:v>
                </c:pt>
                <c:pt idx="13">
                  <c:v>Ruokaherne</c:v>
                </c:pt>
                <c:pt idx="14">
                  <c:v>Varhaisperuna</c:v>
                </c:pt>
              </c:strCache>
            </c:strRef>
          </c:cat>
          <c:val>
            <c:numRef>
              <c:f>Taul1!$D$5:$D$19</c:f>
              <c:numCache>
                <c:formatCode>General</c:formatCode>
                <c:ptCount val="15"/>
                <c:pt idx="0">
                  <c:v>24</c:v>
                </c:pt>
                <c:pt idx="1">
                  <c:v>24</c:v>
                </c:pt>
                <c:pt idx="2">
                  <c:v>16</c:v>
                </c:pt>
                <c:pt idx="3">
                  <c:v>69</c:v>
                </c:pt>
                <c:pt idx="4">
                  <c:v>31</c:v>
                </c:pt>
                <c:pt idx="5">
                  <c:v>28</c:v>
                </c:pt>
                <c:pt idx="6">
                  <c:v>11</c:v>
                </c:pt>
                <c:pt idx="7">
                  <c:v>28</c:v>
                </c:pt>
                <c:pt idx="8">
                  <c:v>25</c:v>
                </c:pt>
                <c:pt idx="9">
                  <c:v>34</c:v>
                </c:pt>
                <c:pt idx="10">
                  <c:v>41</c:v>
                </c:pt>
                <c:pt idx="11">
                  <c:v>46</c:v>
                </c:pt>
                <c:pt idx="12">
                  <c:v>21</c:v>
                </c:pt>
                <c:pt idx="13">
                  <c:v>56</c:v>
                </c:pt>
                <c:pt idx="1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8-4899-993E-621E83F37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20183888"/>
        <c:axId val="412948000"/>
      </c:barChart>
      <c:catAx>
        <c:axId val="420183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12948000"/>
        <c:crosses val="autoZero"/>
        <c:auto val="1"/>
        <c:lblAlgn val="ctr"/>
        <c:lblOffset val="100"/>
        <c:noMultiLvlLbl val="0"/>
      </c:catAx>
      <c:valAx>
        <c:axId val="412948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018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FFEC2F-7E22-4720-8CDD-96AD78AFC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4C60B44-DA4E-4E31-9C8E-891D8F41C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0783C6-A326-4006-BD8B-74DA9835C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9DC-DE2D-4BBF-B7F9-334C9CF8634E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2AB689-BDE9-4931-A354-962BE789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0FBF20E-1BA6-4373-9481-BED71A693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42D-C7B8-4E60-96E0-17232F873D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88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935FAE-3BAD-444C-8096-74D37CA67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4E72EC6-64EC-410E-BEC8-01B0B9BD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36F3D8-18C0-4523-8C57-C7E235BA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9DC-DE2D-4BBF-B7F9-334C9CF8634E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D50950-1058-4050-B828-1F56D604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33AFAA5-D64B-480C-8A24-BC25E1DD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42D-C7B8-4E60-96E0-17232F873D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102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DC339E8-CCE4-4D05-BBB6-BD68D8D1E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78C1661-1BE5-4584-A3E1-EE72821BB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C241B03-A828-49D1-AEEA-C910A87F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9DC-DE2D-4BBF-B7F9-334C9CF8634E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8867CB-72FF-4BFF-AFD2-C7D7136AD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71A59A2-408D-4874-9F0C-D0C72BFFF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42D-C7B8-4E60-96E0-17232F873D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033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735EF8-D723-4C5A-ABC2-607A06CA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E6F9B2-9919-41F4-9331-A7CFD8391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3656F0-E16B-4925-92C4-92D8FF0DA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9DC-DE2D-4BBF-B7F9-334C9CF8634E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5260BA-5A0C-402C-9A43-459303CEA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A4C228-1FB5-4A67-8204-D7BE92E2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42D-C7B8-4E60-96E0-17232F873D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576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E561CF-53A7-4F00-9CAA-72177FDFB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8E8C727-5F50-4FEE-9591-127D8763F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EC4D3C0-46E0-4F39-BB52-AE2313C8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9DC-DE2D-4BBF-B7F9-334C9CF8634E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5811073-253C-4AD5-9CB2-0C0F4C74C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C90864-8196-4B7D-BD1E-758829501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42D-C7B8-4E60-96E0-17232F873D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299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17969B-9B9F-4669-BE22-22065738C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998423-20BD-48E7-9B97-C518CC191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39FAA49-A425-4C51-9EA1-6404DEB1B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9F5A166-7C1C-4FE1-A53B-9F0AA291A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9DC-DE2D-4BBF-B7F9-334C9CF8634E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8E87B08-B0C5-48D7-BF92-881ABF475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93F0CEF-55B3-4E88-A685-2FD36E53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42D-C7B8-4E60-96E0-17232F873D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67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9E3F90-40DE-44F1-BD27-DB038D85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83A818-AE31-4B8F-AED4-59B9EA8C0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06D36E4-7882-4B47-A738-0E456652B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FEDCCC1-3FA0-4246-BF76-2D4077660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40C5127-2C3D-4084-9212-8D02EE0D7E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1F374E8-F5A4-4EB5-AE93-6A08789D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9DC-DE2D-4BBF-B7F9-334C9CF8634E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AF2FF6F-59E2-437B-AAE8-4695158A8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6E57224-59E5-4095-A0AF-955778D66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42D-C7B8-4E60-96E0-17232F873D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839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A84B2-F409-4402-9792-541AED42E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3F1184B-4667-471C-9C61-D4B1F583A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9DC-DE2D-4BBF-B7F9-334C9CF8634E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E09D036-352A-4D67-A22B-8D019C452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E1D462-D956-4FA2-AB6E-76B80830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42D-C7B8-4E60-96E0-17232F873D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51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8142F3B-D790-4266-86F8-84362335D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9DC-DE2D-4BBF-B7F9-334C9CF8634E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2B068DD-49D5-4E13-A7F3-911A6CD4B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3FDDF2D-8CFE-4E7B-8FBF-C1A8E44BC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42D-C7B8-4E60-96E0-17232F873D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574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438491-9C6A-45ED-AFE3-E6C7725D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8E0549-8E3B-475C-835F-4C1C5B5AC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2A029A5-631E-48B2-BA67-FEC14C99C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037C7AE-313F-450F-AA67-9DD6E32A4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9DC-DE2D-4BBF-B7F9-334C9CF8634E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EBBD2B0-5C61-40C1-ADA4-BB4F4504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CADD1F-FEA9-4C86-A75C-5A3C699FF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42D-C7B8-4E60-96E0-17232F873D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522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BF1F88-FBD0-4488-ACCF-6EC9BB709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B8D891F-6574-4D15-97C9-EACA1BDC40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42F212D-D8DD-4F4D-91EE-CA4FA70E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B6F6695-CF81-4786-AB69-B7F400566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9DC-DE2D-4BBF-B7F9-334C9CF8634E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D164971-3155-414B-AE7F-7BEC448FB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9AB1709-A864-43E6-8AF0-2DE2EAB6B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42D-C7B8-4E60-96E0-17232F873D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977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635AA91-1483-43B0-ADAA-D96746EAD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FE38D48-6797-46D3-A1CB-84F1BF6BD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A398DC-53A4-4ED1-99BE-A5CF710E3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49DC-DE2D-4BBF-B7F9-334C9CF8634E}" type="datetimeFigureOut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35D64C-9D0F-4796-A3F8-89CFB9036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8E1446-EBD8-4EDE-BEF4-F4563DAE7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3342D-C7B8-4E60-96E0-17232F873D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781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D3FC01-1AF9-4D7F-A660-6BA59999E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119" y="1122363"/>
            <a:ext cx="4497887" cy="2387600"/>
          </a:xfrm>
        </p:spPr>
        <p:txBody>
          <a:bodyPr>
            <a:normAutofit/>
          </a:bodyPr>
          <a:lstStyle/>
          <a:p>
            <a:pPr algn="l"/>
            <a:r>
              <a:rPr lang="fi-FI" sz="3800" b="0" i="0">
                <a:effectLst/>
                <a:latin typeface="Open Sans"/>
              </a:rPr>
              <a:t>Tervetuloa Varsinais-Suomen Älykkäät maaseudut -webinaariin! 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C00E864-C924-4BE4-BD5B-6260B77A9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119" y="3602038"/>
            <a:ext cx="4497883" cy="1655762"/>
          </a:xfrm>
        </p:spPr>
        <p:txBody>
          <a:bodyPr>
            <a:normAutofit/>
          </a:bodyPr>
          <a:lstStyle/>
          <a:p>
            <a:pPr algn="l"/>
            <a:endParaRPr lang="fi-FI" sz="2000"/>
          </a:p>
          <a:p>
            <a:pPr algn="l"/>
            <a:r>
              <a:rPr lang="fi-FI" sz="2000"/>
              <a:t>Timo Metsä-Tokila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B14BECA-3AD5-4190-A477-1953AD22B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53" y="700940"/>
            <a:ext cx="2438262" cy="859487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0D8F3607-D44F-492E-B351-1D0095941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687" y="2557929"/>
            <a:ext cx="2323733" cy="170213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20893D2F-7B00-486B-B8B4-34D8E73D9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477" y="2517903"/>
            <a:ext cx="1742162" cy="174216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24E56245-91AD-4CC6-898A-F883EBFC8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460090"/>
            <a:ext cx="2439106" cy="46342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034BB4-8B50-4484-85C4-0CE469928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56858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41C11B5-0D56-475C-9FAF-C9FD26AEC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859" y="538519"/>
            <a:ext cx="2368665" cy="118433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B200F7-B57A-4824-BB91-B6624450A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228770"/>
            <a:ext cx="609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A92245C-961F-47D5-9691-272D28692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36750" y="4581803"/>
            <a:ext cx="60552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E53C498-B478-4002-9248-F090A1BBF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592" y="5132501"/>
            <a:ext cx="2369932" cy="111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13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5D8CAD-1AF1-421A-A22A-BE0F072B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836458" cy="895504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Nämä kannattaa muistaa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0B39BE-FB69-4D3F-9F0C-58F4F5507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998258" cy="4667249"/>
          </a:xfrm>
        </p:spPr>
        <p:txBody>
          <a:bodyPr>
            <a:normAutofit/>
          </a:bodyPr>
          <a:lstStyle/>
          <a:p>
            <a:r>
              <a:rPr lang="fi-FI" dirty="0"/>
              <a:t>Ruokamatkailu ja saaristo</a:t>
            </a:r>
          </a:p>
          <a:p>
            <a:r>
              <a:rPr lang="fi-FI" dirty="0"/>
              <a:t>Kuluttajakeskeisten liiketoimintamallien kehittäminen ja käyttöönotto ruokaketjussa</a:t>
            </a:r>
          </a:p>
          <a:p>
            <a:r>
              <a:rPr lang="fi-FI" dirty="0"/>
              <a:t>Kotimaisen kasviproteiinin viljelyn ja jalostamisen edistäminen</a:t>
            </a:r>
          </a:p>
          <a:p>
            <a:r>
              <a:rPr lang="fi-FI" dirty="0"/>
              <a:t>Terveysteknologiaosaamisen yhdistäminen ruoka- ja ravitsemusosaamiseen</a:t>
            </a:r>
          </a:p>
          <a:p>
            <a:r>
              <a:rPr lang="fi-FI" dirty="0"/>
              <a:t>Sinisen biotalouden mahdollisuudet (mm. levät)</a:t>
            </a:r>
          </a:p>
          <a:p>
            <a:r>
              <a:rPr lang="fi-FI" dirty="0"/>
              <a:t>Hyvät strategiset tuet esim. Green </a:t>
            </a:r>
            <a:r>
              <a:rPr lang="fi-FI" dirty="0" err="1"/>
              <a:t>Deal</a:t>
            </a:r>
            <a:r>
              <a:rPr lang="fi-FI" dirty="0"/>
              <a:t>, kotimaisen kalanedistämisohjelma ja lähiruokaohjelma.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08C7289-06A1-4F4D-907E-0B41CAF6A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458" y="0"/>
            <a:ext cx="2355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58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95626BC-19BF-428A-BC2B-050E96F11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76" cy="685800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B16DB86E-0969-4CA2-9B5C-DEEBA79DE025}"/>
              </a:ext>
            </a:extLst>
          </p:cNvPr>
          <p:cNvSpPr txBox="1"/>
          <p:nvPr/>
        </p:nvSpPr>
        <p:spPr>
          <a:xfrm>
            <a:off x="3363175" y="6311689"/>
            <a:ext cx="5464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Tervetuloa vielä kerran matkalle älykkäälle maaseudulle!</a:t>
            </a:r>
          </a:p>
        </p:txBody>
      </p:sp>
    </p:spTree>
    <p:extLst>
      <p:ext uri="{BB962C8B-B14F-4D97-AF65-F5344CB8AC3E}">
        <p14:creationId xmlns:p14="http://schemas.microsoft.com/office/powerpoint/2010/main" val="213132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BFDC535F-AC0A-417D-96AB-6706BECAC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rgbClr val="B79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97AAAF8E-31DB-4148-8FCA-4D8233D69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6898027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57BFD0A-F92B-4032-80EA-41EDAB84E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37" y="1756025"/>
            <a:ext cx="6253058" cy="3345386"/>
          </a:xfrm>
          <a:prstGeom prst="rect">
            <a:avLst/>
          </a:prstGeom>
        </p:spPr>
      </p:pic>
      <p:sp>
        <p:nvSpPr>
          <p:cNvPr id="19" name="Rectangle 12">
            <a:extLst>
              <a:ext uri="{FF2B5EF4-FFF2-40B4-BE49-F238E27FC236}">
                <a16:creationId xmlns:a16="http://schemas.microsoft.com/office/drawing/2014/main" id="{AA274328-4774-4DF9-BA53-45256512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84069"/>
            <a:ext cx="4145975" cy="3499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7566AE8-C225-44BF-8E41-66C89499F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8042" y="1209675"/>
            <a:ext cx="4065058" cy="2083342"/>
          </a:xfrm>
          <a:prstGeom prst="rect">
            <a:avLst/>
          </a:prstGeom>
        </p:spPr>
      </p:pic>
      <p:sp>
        <p:nvSpPr>
          <p:cNvPr id="20" name="Rectangle 14">
            <a:extLst>
              <a:ext uri="{FF2B5EF4-FFF2-40B4-BE49-F238E27FC236}">
                <a16:creationId xmlns:a16="http://schemas.microsoft.com/office/drawing/2014/main" id="{01C7B46D-2FEF-4FAA-915B-8B21A66BB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144834"/>
            <a:ext cx="4145975" cy="2211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26ECA65-6BE0-4C1C-864E-321E0251E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059" y="4996651"/>
            <a:ext cx="3502643" cy="50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1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0D91D8-1D4B-4524-A920-BE03D853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5923"/>
            <a:ext cx="12192000" cy="744836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Monipuolista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3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kansallisesti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merkittävää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alkutuotantoa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1E148EEF-E80C-460E-BC4A-832C0B87A6FF}"/>
              </a:ext>
            </a:extLst>
          </p:cNvPr>
          <p:cNvGraphicFramePr>
            <a:graphicFrameLocks noGrp="1"/>
          </p:cNvGraphicFramePr>
          <p:nvPr/>
        </p:nvGraphicFramePr>
        <p:xfrm>
          <a:off x="476250" y="1675227"/>
          <a:ext cx="11487149" cy="503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ruutu 3">
            <a:extLst>
              <a:ext uri="{FF2B5EF4-FFF2-40B4-BE49-F238E27FC236}">
                <a16:creationId xmlns:a16="http://schemas.microsoft.com/office/drawing/2014/main" id="{46A59736-8E04-4260-96AD-BA5963BDF022}"/>
              </a:ext>
            </a:extLst>
          </p:cNvPr>
          <p:cNvSpPr txBox="1"/>
          <p:nvPr/>
        </p:nvSpPr>
        <p:spPr>
          <a:xfrm>
            <a:off x="7915275" y="3429000"/>
            <a:ext cx="3343275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dirty="0"/>
              <a:t>Varsinais-Suomen prosenttiosuus koko Suomen tuotannosta</a:t>
            </a:r>
          </a:p>
        </p:txBody>
      </p:sp>
    </p:spTree>
    <p:extLst>
      <p:ext uri="{BB962C8B-B14F-4D97-AF65-F5344CB8AC3E}">
        <p14:creationId xmlns:p14="http://schemas.microsoft.com/office/powerpoint/2010/main" val="169962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AE78575-70C1-4097-8160-5A64FE49C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1719262"/>
            <a:ext cx="9648825" cy="4371975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509AEF06-1067-4A89-A9D2-D35C02377E1C}"/>
              </a:ext>
            </a:extLst>
          </p:cNvPr>
          <p:cNvSpPr txBox="1">
            <a:spLocks/>
          </p:cNvSpPr>
          <p:nvPr/>
        </p:nvSpPr>
        <p:spPr>
          <a:xfrm>
            <a:off x="0" y="643467"/>
            <a:ext cx="12192000" cy="74483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Maatalouden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investointi</a:t>
            </a:r>
            <a:r>
              <a:rPr lang="en-US" sz="3200" b="1" dirty="0">
                <a:solidFill>
                  <a:schemeClr val="bg1"/>
                </a:solidFill>
              </a:rPr>
              <a:t>- ja </a:t>
            </a:r>
            <a:r>
              <a:rPr lang="en-US" sz="3200" b="1" dirty="0" err="1">
                <a:solidFill>
                  <a:schemeClr val="bg1"/>
                </a:solidFill>
              </a:rPr>
              <a:t>aloitusavustus</a:t>
            </a:r>
            <a:r>
              <a:rPr lang="en-US" sz="3200" b="1" dirty="0">
                <a:solidFill>
                  <a:schemeClr val="bg1"/>
                </a:solidFill>
              </a:rPr>
              <a:t> 2015 – 2019 </a:t>
            </a:r>
            <a:r>
              <a:rPr lang="en-US" sz="3200" b="1" dirty="0" err="1">
                <a:solidFill>
                  <a:schemeClr val="bg1"/>
                </a:solidFill>
              </a:rPr>
              <a:t>Varsinais-Suomessa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4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EC4B94AB-DA6E-48CB-A801-D0C4F37A7038}"/>
              </a:ext>
            </a:extLst>
          </p:cNvPr>
          <p:cNvSpPr txBox="1"/>
          <p:nvPr/>
        </p:nvSpPr>
        <p:spPr>
          <a:xfrm>
            <a:off x="0" y="438150"/>
            <a:ext cx="12192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chemeClr val="bg1"/>
                </a:solidFill>
              </a:rPr>
              <a:t>Luomutuotanto kasvaa, mutta sen edistämiselle on taattava pitkäjänteinen aikaikkuna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EE5E4C7-FF3B-41A2-8C1B-A68EAEC86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234" y="1879428"/>
            <a:ext cx="6446131" cy="413075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EDAF53B-3051-43E7-BDE6-E83CA0603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14" y="1065649"/>
            <a:ext cx="4610903" cy="563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96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4BD52B4-9182-47BB-9929-9E4A0032F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" y="0"/>
            <a:ext cx="12053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18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A8147E-00D1-4319-AB40-B7B4725E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Kotimaisen</a:t>
            </a: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kalan</a:t>
            </a: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edistämisohjelma</a:t>
            </a:r>
            <a:endParaRPr lang="en-US" sz="3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CCF7C2-5C50-4F1E-9DF6-92293CB40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0" y="1740023"/>
            <a:ext cx="7919771" cy="477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5EB4C041-4662-4AC5-B3ED-2C78BFDDA736}"/>
              </a:ext>
            </a:extLst>
          </p:cNvPr>
          <p:cNvSpPr txBox="1"/>
          <p:nvPr/>
        </p:nvSpPr>
        <p:spPr>
          <a:xfrm>
            <a:off x="8797773" y="3344951"/>
            <a:ext cx="2760954" cy="156966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>
                <a:solidFill>
                  <a:schemeClr val="bg1"/>
                </a:solidFill>
              </a:rPr>
              <a:t>Kotimaisen kalan osuus kaupallisesta</a:t>
            </a:r>
          </a:p>
          <a:p>
            <a:pPr algn="ctr"/>
            <a:r>
              <a:rPr lang="fi-FI" sz="2400" b="1" dirty="0">
                <a:solidFill>
                  <a:schemeClr val="bg1"/>
                </a:solidFill>
              </a:rPr>
              <a:t>kokonaistarjonnasta on 19 %</a:t>
            </a:r>
          </a:p>
        </p:txBody>
      </p:sp>
    </p:spTree>
    <p:extLst>
      <p:ext uri="{BB962C8B-B14F-4D97-AF65-F5344CB8AC3E}">
        <p14:creationId xmlns:p14="http://schemas.microsoft.com/office/powerpoint/2010/main" val="531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6263C25D-5938-4247-8BB5-9C383E92FB00}"/>
              </a:ext>
            </a:extLst>
          </p:cNvPr>
          <p:cNvSpPr txBox="1">
            <a:spLocks/>
          </p:cNvSpPr>
          <p:nvPr/>
        </p:nvSpPr>
        <p:spPr>
          <a:xfrm>
            <a:off x="0" y="614364"/>
            <a:ext cx="12192000" cy="665825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dirty="0">
                <a:solidFill>
                  <a:schemeClr val="bg1"/>
                </a:solidFill>
              </a:rPr>
              <a:t>Iso osa Suomen kalataloudesta on Varsinais-Suomessa</a:t>
            </a:r>
          </a:p>
        </p:txBody>
      </p:sp>
      <p:pic>
        <p:nvPicPr>
          <p:cNvPr id="2" name="Kuvan paikkamerkki 7" descr="Kuva, joka sisältää kohteen vesi, ulko, henkilö, mies&#10;&#10;Kuvaus luotu automaattisesti">
            <a:extLst>
              <a:ext uri="{FF2B5EF4-FFF2-40B4-BE49-F238E27FC236}">
                <a16:creationId xmlns:a16="http://schemas.microsoft.com/office/drawing/2014/main" id="{CE7AFABB-FDA6-4EF4-8F5C-F30ECB785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4" r="31974"/>
          <a:stretch>
            <a:fillRect/>
          </a:stretch>
        </p:blipFill>
        <p:spPr>
          <a:xfrm>
            <a:off x="10140280" y="0"/>
            <a:ext cx="2051720" cy="6858000"/>
          </a:xfrm>
          <a:prstGeom prst="rect">
            <a:avLst/>
          </a:prstGeom>
        </p:spPr>
      </p:pic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E99173DA-BFF1-45FA-9207-04CAAF3F8FCC}"/>
              </a:ext>
            </a:extLst>
          </p:cNvPr>
          <p:cNvSpPr txBox="1">
            <a:spLocks/>
          </p:cNvSpPr>
          <p:nvPr/>
        </p:nvSpPr>
        <p:spPr>
          <a:xfrm>
            <a:off x="438150" y="2100394"/>
            <a:ext cx="8953500" cy="41432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900"/>
              </a:lnSpc>
              <a:buFont typeface="Arial" panose="020B0604020202020204" pitchFamily="34" charset="0"/>
              <a:buChar char="•"/>
              <a:defRPr/>
            </a:pPr>
            <a:r>
              <a:rPr lang="fi-FI" sz="2800" dirty="0">
                <a:solidFill>
                  <a:prstClr val="black"/>
                </a:solidFill>
              </a:rPr>
              <a:t>Lähes kolmannes kotimaisen kalan tuotannosta</a:t>
            </a:r>
          </a:p>
          <a:p>
            <a:pPr marL="342900" indent="-342900">
              <a:lnSpc>
                <a:spcPts val="3900"/>
              </a:lnSpc>
              <a:buFont typeface="Arial" panose="020B0604020202020204" pitchFamily="34" charset="0"/>
              <a:buChar char="•"/>
              <a:defRPr/>
            </a:pPr>
            <a:r>
              <a:rPr lang="fi-FI" sz="2800" dirty="0">
                <a:solidFill>
                  <a:prstClr val="black"/>
                </a:solidFill>
              </a:rPr>
              <a:t>Puolet merialueen saaliista puretaan ja käsitellään Varsinais-Suomessa</a:t>
            </a:r>
          </a:p>
          <a:p>
            <a:pPr marL="342900" indent="-342900">
              <a:lnSpc>
                <a:spcPts val="3900"/>
              </a:lnSpc>
              <a:buFont typeface="Arial" panose="020B0604020202020204" pitchFamily="34" charset="0"/>
              <a:buChar char="•"/>
              <a:defRPr/>
            </a:pPr>
            <a:r>
              <a:rPr lang="fi-FI" sz="2800" dirty="0">
                <a:solidFill>
                  <a:prstClr val="black"/>
                </a:solidFill>
              </a:rPr>
              <a:t>Monipuolinen kalanjalostus- ja kalarehuteollisuus</a:t>
            </a:r>
          </a:p>
          <a:p>
            <a:pPr marL="342900" indent="-342900">
              <a:lnSpc>
                <a:spcPts val="3900"/>
              </a:lnSpc>
              <a:buFont typeface="Arial" panose="020B0604020202020204" pitchFamily="34" charset="0"/>
              <a:buChar char="•"/>
              <a:defRPr/>
            </a:pPr>
            <a:r>
              <a:rPr lang="fi-FI" sz="2800" dirty="0">
                <a:solidFill>
                  <a:prstClr val="black"/>
                </a:solidFill>
              </a:rPr>
              <a:t>Vahvat aluemarkkinat ja lähellä päämarkkinoita</a:t>
            </a:r>
          </a:p>
          <a:p>
            <a:pPr marL="342900" indent="-342900">
              <a:lnSpc>
                <a:spcPts val="3900"/>
              </a:lnSpc>
              <a:buFont typeface="Arial" panose="020B0604020202020204" pitchFamily="34" charset="0"/>
              <a:buChar char="•"/>
              <a:defRPr/>
            </a:pPr>
            <a:r>
              <a:rPr lang="fi-FI" sz="2800" dirty="0">
                <a:solidFill>
                  <a:prstClr val="black"/>
                </a:solidFill>
              </a:rPr>
              <a:t>Paljon osaamista, hyvä infrastruktuuri, pitkät perinteet ja vahva kalatalouteen liittyvä kulttuuri</a:t>
            </a:r>
          </a:p>
          <a:p>
            <a:pPr>
              <a:lnSpc>
                <a:spcPts val="3900"/>
              </a:lnSpc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369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020801-36E0-4FC9-9C17-629786196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3770"/>
            <a:ext cx="12191999" cy="744836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fi-FI" sz="3200" b="1" dirty="0">
                <a:solidFill>
                  <a:schemeClr val="bg1"/>
                </a:solidFill>
              </a:rPr>
              <a:t>Maaseuturahaston yritystuet – 431 päätöstä vuosina 2016 - 2020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6D6A7EA-A00F-46C3-B60A-29F7C5F36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675" y="1436483"/>
            <a:ext cx="4810125" cy="527940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C422DE2-12A1-4D34-9790-E5B922D75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5065277"/>
            <a:ext cx="2778125" cy="157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42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148</Words>
  <Application>Microsoft Office PowerPoint</Application>
  <PresentationFormat>Laajakuva</PresentationFormat>
  <Paragraphs>25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Office-teema</vt:lpstr>
      <vt:lpstr>Tervetuloa Varsinais-Suomen Älykkäät maaseudut -webinaariin! </vt:lpstr>
      <vt:lpstr>PowerPoint-esitys</vt:lpstr>
      <vt:lpstr>Monipuolista ja kansallisesti merkittävää alkutuotantoa</vt:lpstr>
      <vt:lpstr>PowerPoint-esitys</vt:lpstr>
      <vt:lpstr>PowerPoint-esitys</vt:lpstr>
      <vt:lpstr>PowerPoint-esitys</vt:lpstr>
      <vt:lpstr>Kotimaisen kalan edistämisohjelma</vt:lpstr>
      <vt:lpstr>PowerPoint-esitys</vt:lpstr>
      <vt:lpstr>Maaseuturahaston yritystuet – 431 päätöstä vuosina 2016 - 2020</vt:lpstr>
      <vt:lpstr>Nämä kannattaa muistaa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Tervetuloa Varsinais-Suomen Älykkäät maaseudut -webinaariin! </dc:title>
  <dc:creator>Metsä-Tokila Timo (ELY)</dc:creator>
  <cp:lastModifiedBy>Metsä-Tokila Timo (ELY)</cp:lastModifiedBy>
  <cp:revision>4</cp:revision>
  <dcterms:created xsi:type="dcterms:W3CDTF">2021-02-15T12:48:10Z</dcterms:created>
  <dcterms:modified xsi:type="dcterms:W3CDTF">2021-02-15T13:29:16Z</dcterms:modified>
</cp:coreProperties>
</file>