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4" r:id="rId2"/>
    <p:sldId id="332" r:id="rId3"/>
    <p:sldId id="333" r:id="rId4"/>
    <p:sldId id="326" r:id="rId5"/>
    <p:sldId id="327" r:id="rId6"/>
    <p:sldId id="328" r:id="rId7"/>
    <p:sldId id="271" r:id="rId8"/>
    <p:sldId id="331" r:id="rId9"/>
    <p:sldId id="334" r:id="rId10"/>
    <p:sldId id="335" r:id="rId11"/>
    <p:sldId id="259" r:id="rId12"/>
    <p:sldId id="260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20">
          <p15:clr>
            <a:srgbClr val="A4A3A4"/>
          </p15:clr>
        </p15:guide>
        <p15:guide id="2" pos="3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2" autoAdjust="0"/>
  </p:normalViewPr>
  <p:slideViewPr>
    <p:cSldViewPr snapToGrid="0" snapToObjects="1">
      <p:cViewPr varScale="1">
        <p:scale>
          <a:sx n="150" d="100"/>
          <a:sy n="150" d="100"/>
        </p:scale>
        <p:origin x="1254" y="126"/>
      </p:cViewPr>
      <p:guideLst>
        <p:guide orient="horz" pos="2720"/>
        <p:guide pos="301"/>
      </p:guideLst>
    </p:cSldViewPr>
  </p:slideViewPr>
  <p:outlineViewPr>
    <p:cViewPr>
      <p:scale>
        <a:sx n="33" d="100"/>
        <a:sy n="33" d="100"/>
      </p:scale>
      <p:origin x="2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C019A4-9203-4A61-BBB0-A93FE77D0331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40F394-F4CB-4909-95E0-DC6FB5AA6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9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5EAF7-C53E-44C3-944A-E7FA58756A46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6CDA21-3817-418E-B9BD-A5154CD87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6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UKE - 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92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20725" y="4827588"/>
            <a:ext cx="0" cy="32385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67175"/>
            <a:ext cx="122396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114646"/>
            <a:ext cx="5262699" cy="63727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633771"/>
            <a:ext cx="5644203" cy="1409039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B6CFA46-7A8C-4C31-9D9F-6769924E4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24371DB-2170-456E-98EA-FB063DA46961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UKE - 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720725" y="4827588"/>
            <a:ext cx="0" cy="32385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1982" y="272502"/>
            <a:ext cx="8127011" cy="750899"/>
          </a:xfrm>
          <a:prstGeom prst="rect">
            <a:avLst/>
          </a:prstGeom>
          <a:ln>
            <a:noFill/>
          </a:ln>
        </p:spPr>
        <p:txBody>
          <a:bodyPr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71982" y="1235349"/>
            <a:ext cx="8127011" cy="34093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23913" y="4814888"/>
            <a:ext cx="447675" cy="204787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17CD448-BDE5-4446-AE75-A0344141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3965593-D00A-4D19-B125-70848567FE46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9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UKE - 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1982" y="272502"/>
            <a:ext cx="8127011" cy="750899"/>
          </a:xfrm>
          <a:prstGeom prst="rect">
            <a:avLst/>
          </a:prstGeom>
          <a:ln>
            <a:noFill/>
          </a:ln>
        </p:spPr>
        <p:txBody>
          <a:bodyPr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71982" y="1235349"/>
            <a:ext cx="8127011" cy="34093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23913" y="4814888"/>
            <a:ext cx="447675" cy="204787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C0E094D-BB54-484F-8AEE-DFC1FE7D3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D5D28C3-D0C6-42B8-A0D9-100B5E1C7A2C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UKE - Title and Content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1982" y="272502"/>
            <a:ext cx="8127011" cy="750899"/>
          </a:xfrm>
          <a:prstGeom prst="rect">
            <a:avLst/>
          </a:prstGeom>
          <a:ln>
            <a:noFill/>
          </a:ln>
        </p:spPr>
        <p:txBody>
          <a:bodyPr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71982" y="1235349"/>
            <a:ext cx="8127011" cy="34093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23913" y="4814888"/>
            <a:ext cx="447675" cy="204787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ACDEA12-1291-4CB4-AFBB-064B9EBFF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E26E85D-635C-429F-83FC-F954A4ADA68A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5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UKE - Title and Content">
    <p:bg>
      <p:bgPr>
        <a:solidFill>
          <a:srgbClr val="78BE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1982" y="272502"/>
            <a:ext cx="8127011" cy="750899"/>
          </a:xfrm>
          <a:prstGeom prst="rect">
            <a:avLst/>
          </a:prstGeom>
          <a:ln>
            <a:noFill/>
          </a:ln>
        </p:spPr>
        <p:txBody>
          <a:bodyPr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71982" y="1235349"/>
            <a:ext cx="8127011" cy="34093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23913" y="4814888"/>
            <a:ext cx="447675" cy="204787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A1180A5-CB0D-4ED4-9CF8-2B4EAF17D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92BEA07-DA11-4785-82EF-289C8E768C47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08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UKE - Title and Content">
    <p:bg>
      <p:bgPr>
        <a:solidFill>
          <a:srgbClr val="E10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1982" y="272502"/>
            <a:ext cx="8127011" cy="750899"/>
          </a:xfrm>
          <a:prstGeom prst="rect">
            <a:avLst/>
          </a:prstGeom>
          <a:ln>
            <a:noFill/>
          </a:ln>
        </p:spPr>
        <p:txBody>
          <a:bodyPr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71982" y="1235349"/>
            <a:ext cx="8127011" cy="34093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23913" y="4814888"/>
            <a:ext cx="447675" cy="204787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DE16134-29CF-4359-8F57-D7A90577B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B21DFEE-6C8E-41C5-9BA7-846151B2EC4F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8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UKE - Title and Content">
    <p:bg>
      <p:bgPr>
        <a:solidFill>
          <a:srgbClr val="7F3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1982" y="272502"/>
            <a:ext cx="8127011" cy="750899"/>
          </a:xfrm>
          <a:prstGeom prst="rect">
            <a:avLst/>
          </a:prstGeom>
          <a:ln>
            <a:noFill/>
          </a:ln>
        </p:spPr>
        <p:txBody>
          <a:bodyPr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71982" y="1235349"/>
            <a:ext cx="8127011" cy="34093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23913" y="4814888"/>
            <a:ext cx="447675" cy="204787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A5FE7B3-5EB0-415B-9D4F-D99C4276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A77DB56-D1A5-47E9-B66F-618293E76331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4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UKE - 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1982" y="272502"/>
            <a:ext cx="8127011" cy="750899"/>
          </a:xfrm>
          <a:prstGeom prst="rect">
            <a:avLst/>
          </a:prstGeom>
          <a:ln>
            <a:noFill/>
          </a:ln>
        </p:spPr>
        <p:txBody>
          <a:bodyPr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71982" y="1235349"/>
            <a:ext cx="8127011" cy="34093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23913" y="4814888"/>
            <a:ext cx="447675" cy="204787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AFFC140-0EBA-4F42-A760-FD239E7B0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C514809-153C-4ADC-996C-3C46DAF62068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75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UKE - 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720725" y="4827588"/>
            <a:ext cx="0" cy="32385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1982" y="272502"/>
            <a:ext cx="8127011" cy="750899"/>
          </a:xfrm>
          <a:prstGeom prst="rect">
            <a:avLst/>
          </a:prstGeom>
          <a:ln>
            <a:noFill/>
          </a:ln>
        </p:spPr>
        <p:txBody>
          <a:bodyPr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982" y="1225535"/>
            <a:ext cx="3954361" cy="3419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225535"/>
            <a:ext cx="3950793" cy="3419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4814888"/>
            <a:ext cx="447675" cy="204787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0791063-DB90-42E3-8A77-E3B96B1F4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CE8B0A5-8D97-4A2F-8C0B-C2529A5EC003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62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UKE - 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1982" y="272502"/>
            <a:ext cx="8127011" cy="750899"/>
          </a:xfrm>
          <a:prstGeom prst="rect">
            <a:avLst/>
          </a:prstGeom>
          <a:ln>
            <a:noFill/>
          </a:ln>
        </p:spPr>
        <p:txBody>
          <a:bodyPr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982" y="1225535"/>
            <a:ext cx="3954361" cy="3419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225535"/>
            <a:ext cx="3950793" cy="3419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4814888"/>
            <a:ext cx="447675" cy="204787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B9287AE-28C5-4729-A1EC-B818D5251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32B9168-E5B8-473F-AD9D-BCDFA02BFF42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41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UKE - Title and Content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1982" y="272502"/>
            <a:ext cx="8127011" cy="750899"/>
          </a:xfrm>
          <a:prstGeom prst="rect">
            <a:avLst/>
          </a:prstGeom>
          <a:ln>
            <a:noFill/>
          </a:ln>
        </p:spPr>
        <p:txBody>
          <a:bodyPr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982" y="1225535"/>
            <a:ext cx="3954361" cy="3419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225535"/>
            <a:ext cx="3950793" cy="3419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4814888"/>
            <a:ext cx="447675" cy="204787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21EF9B6-7156-414F-8273-0F62F4FA4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81715D7-2AE9-41DE-B84F-C835331CA148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6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UKE - Title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92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67175"/>
            <a:ext cx="122396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114646"/>
            <a:ext cx="5262699" cy="63727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633771"/>
            <a:ext cx="5644203" cy="1409039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baseline="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82697C5-E0C1-40B6-B789-6B3AF6963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CCE9A45-64B9-4E8F-8768-C6FD632216DF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82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UKE - Title and Content">
    <p:bg>
      <p:bgPr>
        <a:solidFill>
          <a:srgbClr val="78BE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1982" y="272502"/>
            <a:ext cx="8127011" cy="750899"/>
          </a:xfrm>
          <a:prstGeom prst="rect">
            <a:avLst/>
          </a:prstGeom>
          <a:ln>
            <a:noFill/>
          </a:ln>
        </p:spPr>
        <p:txBody>
          <a:bodyPr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982" y="1225535"/>
            <a:ext cx="3954361" cy="3419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225535"/>
            <a:ext cx="3950793" cy="3419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4814888"/>
            <a:ext cx="447675" cy="204787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B002198-237A-45C7-9FD6-3A066DD3B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23453DB-AC5E-43FA-A545-910B9CA2D50F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72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UKE - Title and Content">
    <p:bg>
      <p:bgPr>
        <a:solidFill>
          <a:srgbClr val="E10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1982" y="272502"/>
            <a:ext cx="8127011" cy="750899"/>
          </a:xfrm>
          <a:prstGeom prst="rect">
            <a:avLst/>
          </a:prstGeom>
          <a:ln>
            <a:noFill/>
          </a:ln>
        </p:spPr>
        <p:txBody>
          <a:bodyPr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982" y="1225535"/>
            <a:ext cx="3954361" cy="3419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225535"/>
            <a:ext cx="3950793" cy="3419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4814888"/>
            <a:ext cx="447675" cy="204787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85DFEF8-D4F8-422A-8EF1-35231159F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49BF4F7-21F1-4AD2-94BA-A476D3BFCF16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59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UKE - Title and Content">
    <p:bg>
      <p:bgPr>
        <a:solidFill>
          <a:srgbClr val="7F3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1982" y="272502"/>
            <a:ext cx="8127011" cy="750899"/>
          </a:xfrm>
          <a:prstGeom prst="rect">
            <a:avLst/>
          </a:prstGeom>
          <a:ln>
            <a:noFill/>
          </a:ln>
        </p:spPr>
        <p:txBody>
          <a:bodyPr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982" y="1225535"/>
            <a:ext cx="3954361" cy="3419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225535"/>
            <a:ext cx="3950793" cy="3419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4814888"/>
            <a:ext cx="447675" cy="204787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D9D7537-A628-42FA-9E3F-74DEE41CB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DC3D13F-4308-43C8-A9FA-A6312DDADD2B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2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KE - 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1982" y="272502"/>
            <a:ext cx="8127011" cy="750899"/>
          </a:xfrm>
          <a:prstGeom prst="rect">
            <a:avLst/>
          </a:prstGeom>
          <a:ln>
            <a:noFill/>
          </a:ln>
        </p:spPr>
        <p:txBody>
          <a:bodyPr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982" y="1225535"/>
            <a:ext cx="3954361" cy="3419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225535"/>
            <a:ext cx="3950793" cy="3419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4814888"/>
            <a:ext cx="447675" cy="204787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87A1C15-1AF5-44A8-8C2D-44390F0D5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5CCBC13-53FD-4834-BB95-BEDF26241577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Luke_FI_virall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517900"/>
            <a:ext cx="160813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709613" y="633413"/>
            <a:ext cx="59896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err="1"/>
              <a:t>Kiitos</a:t>
            </a:r>
            <a: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1249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709613" y="633413"/>
            <a:ext cx="59896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err="1"/>
              <a:t>Kiitos</a:t>
            </a:r>
            <a:r>
              <a:t>!</a:t>
            </a:r>
          </a:p>
        </p:txBody>
      </p:sp>
      <p:pic>
        <p:nvPicPr>
          <p:cNvPr id="4" name="Picture 5" descr="Luke_FI_virall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517900"/>
            <a:ext cx="160813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804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iitos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709613" y="633413"/>
            <a:ext cx="59896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err="1"/>
              <a:t>Kiitos</a:t>
            </a:r>
            <a:r>
              <a:t>!</a:t>
            </a:r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3517900"/>
            <a:ext cx="160496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330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iitos">
    <p:bg>
      <p:bgPr>
        <a:solidFill>
          <a:srgbClr val="78BE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709613" y="633413"/>
            <a:ext cx="59896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err="1"/>
              <a:t>Kiitos</a:t>
            </a:r>
            <a:r>
              <a:t>!</a:t>
            </a:r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3519488"/>
            <a:ext cx="16049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372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iitos">
    <p:bg>
      <p:bgPr>
        <a:solidFill>
          <a:srgbClr val="E10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709613" y="633413"/>
            <a:ext cx="59896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err="1"/>
              <a:t>Kiitos</a:t>
            </a:r>
            <a:r>
              <a:t>!</a:t>
            </a:r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517900"/>
            <a:ext cx="160496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80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iitos">
    <p:bg>
      <p:bgPr>
        <a:solidFill>
          <a:srgbClr val="7F3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709613" y="633413"/>
            <a:ext cx="59896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err="1"/>
              <a:t>Kiitos</a:t>
            </a:r>
            <a:r>
              <a:t>!</a:t>
            </a:r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3517900"/>
            <a:ext cx="160496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62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UKE - Title Slide 3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92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67175"/>
            <a:ext cx="122396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114646"/>
            <a:ext cx="5262699" cy="63727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633771"/>
            <a:ext cx="5644203" cy="1409039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baseline="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4A86FDB-16B9-4F09-9C19-120D1E78F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E76DBB2-D702-4166-A99C-BA2E71D6949D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51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ii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709613" y="633413"/>
            <a:ext cx="59896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err="1"/>
              <a:t>Kiitos</a:t>
            </a:r>
            <a:r>
              <a:t>!</a:t>
            </a:r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3517900"/>
            <a:ext cx="160496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93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28" y="1496901"/>
            <a:ext cx="2450387" cy="200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06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UKE - Title Slide 3">
    <p:bg>
      <p:bgPr>
        <a:solidFill>
          <a:srgbClr val="78BE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92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114646"/>
            <a:ext cx="5262699" cy="63727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633771"/>
            <a:ext cx="5644203" cy="1409039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baseline="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3E82179-3A46-418F-906F-803B543E9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C1E698A-71EC-44DE-B641-2AFD91C4B2AC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5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UKE - Title Slide 3">
    <p:bg>
      <p:bgPr>
        <a:solidFill>
          <a:srgbClr val="E10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92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114646"/>
            <a:ext cx="5262699" cy="63727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633771"/>
            <a:ext cx="5644203" cy="1409039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baseline="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96B68AEA-8A0C-467C-89C6-B9A60363F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E6A6FBC-0270-4532-BA52-933B037D5906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9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UKE - Title Slide 3">
    <p:bg>
      <p:bgPr>
        <a:solidFill>
          <a:srgbClr val="7F3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92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114646"/>
            <a:ext cx="5262699" cy="63727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633771"/>
            <a:ext cx="5644203" cy="1409039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baseline="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E30FEFE-0AA4-47B5-BF47-59D9C1371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D93DC1D-EB8C-41F3-A1A5-6AC6AC3BADCF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UKE - 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92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34050" y="4786313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39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114646"/>
            <a:ext cx="5262699" cy="63727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633771"/>
            <a:ext cx="5644203" cy="1409039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baseline="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58F96CF2-33C4-4611-A372-1C5B0010B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5BB4C9A3-4A90-4D5E-8418-1AD5E6E42CFA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7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uke_FI_virall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87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kehys 8"/>
          <p:cNvSpPr txBox="1">
            <a:spLocks noChangeArrowheads="1"/>
          </p:cNvSpPr>
          <p:nvPr userDrawn="1"/>
        </p:nvSpPr>
        <p:spPr bwMode="auto">
          <a:xfrm>
            <a:off x="5764213" y="4773613"/>
            <a:ext cx="1770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rgbClr val="979B9E"/>
                </a:solidFill>
                <a:cs typeface="+mn-cs"/>
              </a:rPr>
              <a:t>© Luonnonvarakeskus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71982" y="272502"/>
            <a:ext cx="8127011" cy="750899"/>
          </a:xfrm>
          <a:prstGeom prst="rect">
            <a:avLst/>
          </a:prstGeom>
          <a:ln>
            <a:noFill/>
          </a:ln>
        </p:spPr>
        <p:txBody>
          <a:bodyPr rtlCol="0" anchor="ctr">
            <a:noAutofit/>
          </a:bodyPr>
          <a:lstStyle>
            <a:lvl1pPr>
              <a:defRPr lang="en-US" sz="24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71982" y="1235349"/>
            <a:ext cx="8127011" cy="34093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23913" y="4814888"/>
            <a:ext cx="447675" cy="204787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FD12B7B-3479-4F01-97E7-5D7BE172C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4486473-216C-464A-9A5B-96F63EF42A79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UK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uke_FI_virall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070350"/>
            <a:ext cx="12287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64213" y="4773613"/>
            <a:ext cx="1770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>
                <a:solidFill>
                  <a:srgbClr val="979B9E"/>
                </a:solidFill>
                <a:cs typeface="+mn-cs"/>
              </a:rPr>
              <a:t>© Luonnonvarakeskus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71982" y="272502"/>
            <a:ext cx="8127011" cy="750899"/>
          </a:xfrm>
          <a:prstGeom prst="rect">
            <a:avLst/>
          </a:prstGeom>
          <a:ln>
            <a:noFill/>
          </a:ln>
        </p:spPr>
        <p:txBody>
          <a:bodyPr rtlCol="0" anchor="ctr">
            <a:noAutofit/>
          </a:bodyPr>
          <a:lstStyle>
            <a:lvl1pPr>
              <a:defRPr lang="en-US" sz="24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71982" y="1225535"/>
            <a:ext cx="3954361" cy="3419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225535"/>
            <a:ext cx="3950793" cy="3419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4814888"/>
            <a:ext cx="447675" cy="204787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28EB877-9A79-4EA0-88E4-0F4C3FD64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79B1023-910B-4E36-8E10-DEE1E14E05DD}" type="datetime1">
              <a:rPr lang="fi-FI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7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14863" y="4814888"/>
            <a:ext cx="869950" cy="204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C8DC1F7-A51D-4152-8EFD-7C52A59CE6A2}" type="datetime1">
              <a:rPr lang="fi-FI"/>
              <a:pPr>
                <a:defRPr/>
              </a:pPr>
              <a:t>15.2.2021</a:t>
            </a:fld>
            <a:endParaRPr lang="en-US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4814888"/>
            <a:ext cx="449262" cy="204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BE6B7A7-11C9-4842-891E-BF10A28C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20725" y="4827588"/>
            <a:ext cx="0" cy="3238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  <p:sldLayoutId id="2147484048" r:id="rId22"/>
    <p:sldLayoutId id="2147484049" r:id="rId23"/>
    <p:sldLayoutId id="2147484050" r:id="rId24"/>
    <p:sldLayoutId id="2147484051" r:id="rId25"/>
    <p:sldLayoutId id="2147484052" r:id="rId26"/>
    <p:sldLayoutId id="2147484053" r:id="rId27"/>
    <p:sldLayoutId id="2147484054" r:id="rId28"/>
    <p:sldLayoutId id="2147484055" r:id="rId29"/>
    <p:sldLayoutId id="2147484056" r:id="rId30"/>
    <p:sldLayoutId id="2147484057" r:id="rId31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ubtitle 1"/>
          <p:cNvSpPr>
            <a:spLocks noGrp="1"/>
          </p:cNvSpPr>
          <p:nvPr>
            <p:ph type="subTitle" idx="1"/>
          </p:nvPr>
        </p:nvSpPr>
        <p:spPr bwMode="auto">
          <a:xfrm>
            <a:off x="471488" y="2998787"/>
            <a:ext cx="5262562" cy="151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altLang="fi-FI" dirty="0">
                <a:latin typeface="Arial" charset="0"/>
                <a:ea typeface="ＭＳ Ｐゴシック" pitchFamily="34" charset="-128"/>
                <a:cs typeface="Arial" charset="0"/>
              </a:rPr>
              <a:t>Varsinais-Suomen Älykkäät maaseudut</a:t>
            </a:r>
          </a:p>
          <a:p>
            <a:r>
              <a:rPr lang="fi-FI" altLang="fi-FI" dirty="0">
                <a:latin typeface="Arial" charset="0"/>
                <a:ea typeface="ＭＳ Ｐゴシック" pitchFamily="34" charset="-128"/>
                <a:cs typeface="Arial" charset="0"/>
              </a:rPr>
              <a:t>Webinaari 16.2.2021</a:t>
            </a:r>
          </a:p>
          <a:p>
            <a:endParaRPr lang="fi-FI" altLang="fi-FI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fi-FI" altLang="fi-FI" dirty="0">
                <a:latin typeface="Arial" charset="0"/>
                <a:ea typeface="ＭＳ Ｐゴシック" pitchFamily="34" charset="-128"/>
                <a:cs typeface="Arial" charset="0"/>
              </a:rPr>
              <a:t>Hilkka Vihinen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1487" y="804863"/>
            <a:ext cx="6209639" cy="1409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i-FI" b="1" dirty="0"/>
              <a:t>Missä elinkeinotoimintaa kannattaa harjoittaa ja miten maaseuturahoitusta kannattaa hyödyntää 2020-luvulla </a:t>
            </a: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5526-BBAE-4FF2-B2CA-AC232C976C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Yrittäjyyden edistäminen maaseudun kehittämisohjelmassa - toimeenpanon tapakin on tärkeä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A3FB0-0B52-4ECE-8B63-699385D24EE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fi-FI" dirty="0"/>
              <a:t>Rohkeampi kehittämisote, oivaltava harkintavallan käyttö</a:t>
            </a:r>
          </a:p>
          <a:p>
            <a:endParaRPr lang="fi-FI" dirty="0"/>
          </a:p>
          <a:p>
            <a:r>
              <a:rPr lang="fi-FI" dirty="0"/>
              <a:t>Ei minimoida epäonnistumisia, vaan maksimoidaan onnistumisia</a:t>
            </a:r>
          </a:p>
          <a:p>
            <a:endParaRPr lang="fi-FI" dirty="0"/>
          </a:p>
          <a:p>
            <a:r>
              <a:rPr lang="fi-FI" dirty="0"/>
              <a:t>Ohjelman toimeenpano ulottuu siihen asti, mitä yrittäjä tekee, ei kohde vaan tekijä</a:t>
            </a:r>
          </a:p>
          <a:p>
            <a:endParaRPr lang="fi-FI" dirty="0"/>
          </a:p>
          <a:p>
            <a:r>
              <a:rPr lang="fi-FI" dirty="0"/>
              <a:t>Maakunnan sisäiset </a:t>
            </a:r>
            <a:r>
              <a:rPr lang="fi-FI" b="1" dirty="0"/>
              <a:t>ja </a:t>
            </a:r>
            <a:r>
              <a:rPr lang="fi-FI" dirty="0"/>
              <a:t>sen ulkoiset verkostot olennaisia elinkeinojen kehittämisessä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87EA3-8354-462F-AAB7-1F7A46DD32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FD12B7B-3479-4F01-97E7-5D7BE172CD9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980F6-8D53-4802-A16D-A9754A62E8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4486473-216C-464A-9A5B-96F63EF42A79}" type="datetime1">
              <a:rPr lang="fi-FI" smtClean="0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6162-3E32-4951-ABEA-1B3CE3099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Sisältö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07F11-9F3D-46F6-9E53-67FA81E64EB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1982" y="1471478"/>
            <a:ext cx="8127011" cy="3409319"/>
          </a:xfrm>
        </p:spPr>
        <p:txBody>
          <a:bodyPr/>
          <a:lstStyle/>
          <a:p>
            <a:r>
              <a:rPr lang="fi-FI" b="1" dirty="0"/>
              <a:t>Missä elinkeinotoimintaa kannattaa harjoittaa?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Nopeasti vastattu</a:t>
            </a:r>
          </a:p>
          <a:p>
            <a:endParaRPr lang="fi-FI" dirty="0"/>
          </a:p>
          <a:p>
            <a:r>
              <a:rPr lang="fi-FI" b="1" dirty="0"/>
              <a:t>Miten maaseuturahoitusta kannattaa hyödyntää 2020-luvulla?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Aiempien ohjelmakausien oppeja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Näkymiä tulevaisuuteen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Joku sana yrittäjyyden edistämisestä maaseudun kehittämisohjelmissa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6ADAB-4E06-4B0B-8690-CA71A09AAF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FD12B7B-3479-4F01-97E7-5D7BE172CD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3CD97-1641-49C4-8CA9-A61166C017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4486473-216C-464A-9A5B-96F63EF42A79}" type="datetime1">
              <a:rPr lang="fi-FI" smtClean="0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1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46216-45CA-4611-8E0E-FEA2005C13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Missä elinkeinotoimintaa kannattaa harjoittaa?</a:t>
            </a:r>
            <a:br>
              <a:rPr lang="fi-FI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8C30-163B-4138-B712-6FC89B7C0D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1981" y="1023401"/>
            <a:ext cx="8127011" cy="3409319"/>
          </a:xfrm>
        </p:spPr>
        <p:txBody>
          <a:bodyPr/>
          <a:lstStyle/>
          <a:p>
            <a:r>
              <a:rPr lang="fi-FI" dirty="0"/>
              <a:t>Koko maaseudun kehittämisohjelman alueella on lähtökohta.</a:t>
            </a:r>
          </a:p>
          <a:p>
            <a:r>
              <a:rPr lang="fi-FI" dirty="0"/>
              <a:t>Mutta mitä elinkeinotoimintaa missäkin?</a:t>
            </a:r>
          </a:p>
          <a:p>
            <a:endParaRPr lang="fi-FI" dirty="0"/>
          </a:p>
          <a:p>
            <a:r>
              <a:rPr lang="fi-FI" dirty="0"/>
              <a:t>Komissio asettaa tavoitteet, jäsenvaltio, alueet ja toimintaryhmät vastaavat suunnitelmasta.</a:t>
            </a:r>
          </a:p>
          <a:p>
            <a:endParaRPr lang="fi-FI" dirty="0"/>
          </a:p>
          <a:p>
            <a:r>
              <a:rPr lang="fi-FI" dirty="0"/>
              <a:t>Alueellinen strategia, jaettu näkemys ja tahtotila</a:t>
            </a:r>
          </a:p>
          <a:p>
            <a:endParaRPr lang="fi-FI" dirty="0"/>
          </a:p>
          <a:p>
            <a:r>
              <a:rPr lang="fi-FI" dirty="0"/>
              <a:t>Profiloitumisen lähtökohtia: Varsinais-Suomi on ruokamaakunta, Uudenmaan jälkeen tiheimmin asuttu maakunta, vapaa-ajanasuntomaakunta (meren, jokien ja järvien rannat, saaristo)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A50D4-274F-45AA-8732-5908255E61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FD12B7B-3479-4F01-97E7-5D7BE172CD9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A16B5-1727-4E32-A9C1-ECB6D845BA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4486473-216C-464A-9A5B-96F63EF42A79}" type="datetime1">
              <a:rPr lang="fi-FI" smtClean="0"/>
              <a:pPr>
                <a:defRPr/>
              </a:pPr>
              <a:t>16.2.2021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6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6">
            <a:extLst>
              <a:ext uri="{FF2B5EF4-FFF2-40B4-BE49-F238E27FC236}">
                <a16:creationId xmlns:a16="http://schemas.microsoft.com/office/drawing/2014/main" id="{B675BC3F-DD08-4E8B-BFCF-819CB2E183DE}"/>
              </a:ext>
            </a:extLst>
          </p:cNvPr>
          <p:cNvSpPr txBox="1">
            <a:spLocks/>
          </p:cNvSpPr>
          <p:nvPr/>
        </p:nvSpPr>
        <p:spPr>
          <a:xfrm>
            <a:off x="471982" y="272502"/>
            <a:ext cx="8127011" cy="750899"/>
          </a:xfr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i-FI" dirty="0"/>
          </a:p>
        </p:txBody>
      </p:sp>
      <p:pic>
        <p:nvPicPr>
          <p:cNvPr id="8" name="Sisällön paikkamerkki 7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731AC9FA-A1E1-453D-9862-3187CEC26B51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174668" y="910998"/>
            <a:ext cx="5124706" cy="3960000"/>
          </a:xfr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AC7A976-739B-4200-AA6A-D055932C4AE2}"/>
              </a:ext>
            </a:extLst>
          </p:cNvPr>
          <p:cNvSpPr/>
          <p:nvPr/>
        </p:nvSpPr>
        <p:spPr>
          <a:xfrm>
            <a:off x="5299374" y="624351"/>
            <a:ext cx="3768426" cy="2027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Yritysrahoitus kohdistui 2007-2013 pääsääntöisesti tarkoituksenmukaisesti: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Paikallisesta kehittämisestä riippuvaiset kunnat saavat keskimäärin enemmän yritysrahoitusta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kuin edullisemmissa lähtökohdissa olevat paremmin menestyvät kunnat. 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A4A6A550-5835-4A04-902D-B872B3D4871F}"/>
              </a:ext>
            </a:extLst>
          </p:cNvPr>
          <p:cNvSpPr/>
          <p:nvPr/>
        </p:nvSpPr>
        <p:spPr>
          <a:xfrm>
            <a:off x="5299374" y="2764189"/>
            <a:ext cx="37684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Paikallisia eroja kuntien välillä kuitenkin on, 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osa kunnista saa enemmän tai vähemmän, kuin paikallinen kehitystarve edellyttäisi. Tässä tilanteessa </a:t>
            </a:r>
            <a:r>
              <a:rPr lang="fi-FI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punaiset kunnat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ovat saaneet </a:t>
            </a:r>
            <a:r>
              <a:rPr lang="fi-FI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enemmän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</a:t>
            </a:r>
            <a:r>
              <a:rPr lang="fi-FI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siniset kunnan </a:t>
            </a:r>
            <a:r>
              <a:rPr lang="fi-FI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vähemmän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yritysrahoitusta suhteessa paikalliseen kehittämistarpeeseen. </a:t>
            </a:r>
            <a:endParaRPr lang="fi-FI" sz="1600" dirty="0"/>
          </a:p>
        </p:txBody>
      </p:sp>
      <p:sp>
        <p:nvSpPr>
          <p:cNvPr id="11" name="Otsikko 4">
            <a:extLst>
              <a:ext uri="{FF2B5EF4-FFF2-40B4-BE49-F238E27FC236}">
                <a16:creationId xmlns:a16="http://schemas.microsoft.com/office/drawing/2014/main" id="{26ED1306-46E4-47C9-B6FE-1C574D118BD0}"/>
              </a:ext>
            </a:extLst>
          </p:cNvPr>
          <p:cNvSpPr txBox="1">
            <a:spLocks/>
          </p:cNvSpPr>
          <p:nvPr/>
        </p:nvSpPr>
        <p:spPr>
          <a:xfrm>
            <a:off x="339436" y="160142"/>
            <a:ext cx="8127011" cy="750899"/>
          </a:xfrm>
          <a:prstGeom prst="rect">
            <a:avLst/>
          </a:prstGeom>
          <a:ln>
            <a:noFill/>
          </a:ln>
        </p:spPr>
        <p:txBody>
          <a:bodyPr rtlCol="0" anchor="ctr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chemeClr val="accent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i-FI" dirty="0"/>
              <a:t>Useimmat V-S kunnat hyötyisivät lisääntyneestä yritysrahoituksesta</a:t>
            </a:r>
          </a:p>
        </p:txBody>
      </p:sp>
    </p:spTree>
    <p:extLst>
      <p:ext uri="{BB962C8B-B14F-4D97-AF65-F5344CB8AC3E}">
        <p14:creationId xmlns:p14="http://schemas.microsoft.com/office/powerpoint/2010/main" val="226749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747825FC-9202-4425-9D63-7B1C9C36A3E6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174668" y="917231"/>
            <a:ext cx="5124705" cy="396000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68E21C-CBC2-4FE6-8276-7E85B1DB31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FD12B7B-3479-4F01-97E7-5D7BE172CD9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7CEC854-2460-40DC-9E1A-6C25168928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4486473-216C-464A-9A5B-96F63EF42A79}" type="datetime1">
              <a:rPr lang="fi-FI" smtClean="0"/>
              <a:pPr>
                <a:defRPr/>
              </a:pPr>
              <a:t>15.2.2021</a:t>
            </a:fld>
            <a:endParaRPr lang="en-US"/>
          </a:p>
        </p:txBody>
      </p:sp>
      <p:sp>
        <p:nvSpPr>
          <p:cNvPr id="9" name="Otsikko 4">
            <a:extLst>
              <a:ext uri="{FF2B5EF4-FFF2-40B4-BE49-F238E27FC236}">
                <a16:creationId xmlns:a16="http://schemas.microsoft.com/office/drawing/2014/main" id="{D1F876B8-3FD7-4220-9E24-3AB0334C8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8" y="160142"/>
            <a:ext cx="5701146" cy="750899"/>
          </a:xfrm>
        </p:spPr>
        <p:txBody>
          <a:bodyPr/>
          <a:lstStyle/>
          <a:p>
            <a:r>
              <a:rPr lang="fi-FI" dirty="0"/>
              <a:t>Kehittämishankkeet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74499E50-6C9D-48C0-87CB-7A4EC3DE2914}"/>
              </a:ext>
            </a:extLst>
          </p:cNvPr>
          <p:cNvSpPr/>
          <p:nvPr/>
        </p:nvSpPr>
        <p:spPr>
          <a:xfrm>
            <a:off x="5299373" y="1090845"/>
            <a:ext cx="3752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Vaikka kehittämishankerahoitusta on ongelmallista tulkita, nähdään kuvasta, että useimmissa Varsinais-Suomen kunnissa kehittämishankepanostus on ollut liian vähäistä suhteelliseen kehitystarpeeseen nähden.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7020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316C61-6005-48C8-9234-5756EE9DC5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Oppeja aiemmilta ohjelmakausilta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9ADB8-F403-4DB5-B17E-123A6404CC6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08494" y="652098"/>
            <a:ext cx="8127011" cy="34093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Yritysrahoitus</a:t>
            </a:r>
            <a:r>
              <a:rPr lang="fi-FI" dirty="0"/>
              <a:t> on toimiva väline aluekehittämisessä, mutta alueellisia eroja tulisi pyrkiä tasapainottamaan entistä paremmin.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Erot alueiden välillä korostavat paikallista räätälöintiä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dirty="0"/>
              <a:t>Laaja tietoperusta valjastettava yritysrahoituksen kohdentamiseen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Enemmän huomiota toimialarakenteen monipuolistamiseen ja toimialojen verkottamiseen: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Yritysrahoitus siivilöityy alueen toimialarakenteen kautta: Mitä tiheämpi toimialarakenne, sitä enemmän kerrannaisvaikutuksia voi jäädä alueelle; aluetalouden rakenne selittää eroja maan sisällä 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239AB1D-CF51-4198-AACC-2E007E72AD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FD12B7B-3479-4F01-97E7-5D7BE172CD9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1E63059-4EF9-47F7-8164-96F4429F30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4486473-216C-464A-9A5B-96F63EF42A79}" type="datetime1">
              <a:rPr lang="fi-FI" smtClean="0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982" y="188790"/>
            <a:ext cx="8127011" cy="750899"/>
          </a:xfrm>
        </p:spPr>
        <p:txBody>
          <a:bodyPr/>
          <a:lstStyle/>
          <a:p>
            <a:r>
              <a:rPr lang="fi-FI" dirty="0"/>
              <a:t>Suosituksia aiemmilta kausilta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471982" y="861392"/>
            <a:ext cx="8127011" cy="34093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+mj-lt"/>
              </a:rPr>
              <a:t>Maaseutuohjelman toimenpiteiden vaikuttavuutta voitaisiin parantaa vielä tarkemmalla alueellisella räätälöinnillä ja suuremmalla joustavuudella, jolloin rahoitus toimisi tiiviimmin osana paikkaperustaista aluekehittämistä – lisää vaikeusasteita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+mj-lt"/>
              </a:rPr>
              <a:t>Alihyödynnettyjä toimia, kuten koulutusta ja neuvontaa tulisi vahvistaa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600" dirty="0"/>
              <a:t>Maatalouden rakennetuissa on tarpeen turvata jalostusasteen nostoon tilatasolla tähtäävät investoinnit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+mj-lt"/>
              </a:rPr>
              <a:t>Yleishyödyllisistä kehittämishankkeista erityisesti laajakaistahankkeilla on huomattava aluetalous- ja työllisyysvaikutus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FD12B7B-3479-4F01-97E7-5D7BE172CD9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4486473-216C-464A-9A5B-96F63EF42A79}" type="datetime1">
              <a:rPr lang="fi-FI" smtClean="0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551357" y="610723"/>
            <a:ext cx="8127011" cy="34093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Tutkimus-, kehittämis- ja innovaatiotoiminta on volyymien näkökulmasta Suomessa varsin keskittynyttä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Maaseutualueet tiiviimmin mukaan myös osaamis- ja innovaatiopolitiikan ekosysteemeihin ja verkostoihin valtakunnallisesti sekä kansainvälisesti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Kehittämishankkeiden ja yritysrahoituksen entistä oivaltavampi ketjuttaminen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Nähdä maaseutuohjelma sekä alueiden kilpailukyvyn että sosiaalisen, taloudellisen ja ympäristöllisen </a:t>
            </a:r>
            <a:r>
              <a:rPr lang="fi-FI" sz="1600" dirty="0" err="1"/>
              <a:t>resilienssin</a:t>
            </a:r>
            <a:r>
              <a:rPr lang="fi-FI" sz="1600" dirty="0"/>
              <a:t> vahvistajana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Toimintaa, jolla mobilisoidaan, rakennetaan, uudistetaan ja hankitaan sellaisia resursseja ja kyvykkyyksiä, joiden varassa tulevaisuutta on mahdollista rakentaa (Laasonen &amp; Kolehmainen 2017)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FD12B7B-3479-4F01-97E7-5D7BE172CD9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4486473-216C-464A-9A5B-96F63EF42A79}" type="datetime1">
              <a:rPr lang="fi-FI" smtClean="0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E3F82-C23E-4AF1-A9E2-435B0B9EF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Varsinais-Suomen tulevaisuudessa merkittävää?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B4BF6-5EA8-42C3-A24C-401F05046E1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08494" y="1014150"/>
            <a:ext cx="8127011" cy="3409319"/>
          </a:xfrm>
        </p:spPr>
        <p:txBody>
          <a:bodyPr/>
          <a:lstStyle/>
          <a:p>
            <a:r>
              <a:rPr lang="fi-FI" sz="1600" dirty="0"/>
              <a:t>Miten elintarvikkeiden kulutus kehittyy tulevaisuudessa? Lähiruoka, ruokakulttuurin monipuolistuminen, kasvisten käytön lisääntyminen, uudet kasvit ja lajikkeet</a:t>
            </a:r>
          </a:p>
          <a:p>
            <a:endParaRPr lang="fi-FI" sz="1600" dirty="0"/>
          </a:p>
          <a:p>
            <a:r>
              <a:rPr lang="fi-FI" sz="1600" dirty="0"/>
              <a:t>Monipaikkaisuus lisääntyy</a:t>
            </a:r>
          </a:p>
          <a:p>
            <a:endParaRPr lang="fi-FI" sz="1600" dirty="0"/>
          </a:p>
          <a:p>
            <a:r>
              <a:rPr lang="fi-FI" sz="1600" dirty="0"/>
              <a:t>Ilmastonmuutos etenee ja ympäristökysymykset painottuvat: miten viljellään niin, että vesistöt voivat puhdistua? Mitä kasveja/eläimiä, millaiset viljelymenetelmät?</a:t>
            </a:r>
          </a:p>
          <a:p>
            <a:endParaRPr lang="fi-FI" sz="1600" dirty="0"/>
          </a:p>
          <a:p>
            <a:r>
              <a:rPr lang="fi-FI" sz="1600" dirty="0"/>
              <a:t>Maatilojen kannattavuus keskeisimpiä kysymyksiä jatkossakin</a:t>
            </a:r>
          </a:p>
          <a:p>
            <a:endParaRPr lang="en-US" sz="1600" dirty="0"/>
          </a:p>
          <a:p>
            <a:r>
              <a:rPr lang="en-US" sz="1600" dirty="0" err="1"/>
              <a:t>Varsinais-Suomessa</a:t>
            </a:r>
            <a:r>
              <a:rPr lang="en-US" sz="1600" dirty="0"/>
              <a:t> on </a:t>
            </a:r>
            <a:r>
              <a:rPr lang="en-US" sz="1600" dirty="0" err="1"/>
              <a:t>edellytykset</a:t>
            </a:r>
            <a:r>
              <a:rPr lang="en-US" sz="1600" dirty="0"/>
              <a:t> </a:t>
            </a:r>
            <a:r>
              <a:rPr lang="en-US" sz="1600" dirty="0" err="1"/>
              <a:t>viljellä</a:t>
            </a:r>
            <a:r>
              <a:rPr lang="en-US" sz="1600" dirty="0"/>
              <a:t> </a:t>
            </a:r>
            <a:r>
              <a:rPr lang="en-US" sz="1600" dirty="0" err="1"/>
              <a:t>erikoiskasveja</a:t>
            </a:r>
            <a:endParaRPr lang="fi-FI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673B7-FD26-4D7A-B91F-6B5D7D6AF5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FD12B7B-3479-4F01-97E7-5D7BE172CD9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427DE-D0BC-41AB-AFA0-9517F13CE86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4486473-216C-464A-9A5B-96F63EF42A79}" type="datetime1">
              <a:rPr lang="fi-FI" smtClean="0"/>
              <a:pPr>
                <a:defRPr/>
              </a:pPr>
              <a:t>15.2.2021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uke_PP_FI_widescreen_16_9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Luke_PP_FI_widescreen_16_9</Template>
  <TotalTime>1204</TotalTime>
  <Words>493</Words>
  <Application>Microsoft Office PowerPoint</Application>
  <PresentationFormat>On-screen Show (16:9)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Luke_PP_FI_widescreen_16_9</vt:lpstr>
      <vt:lpstr>Missä elinkeinotoimintaa kannattaa harjoittaa ja miten maaseuturahoitusta kannattaa hyödyntää 2020-luvulla </vt:lpstr>
      <vt:lpstr>Sisältö</vt:lpstr>
      <vt:lpstr>Missä elinkeinotoimintaa kannattaa harjoittaa? </vt:lpstr>
      <vt:lpstr>PowerPoint Presentation</vt:lpstr>
      <vt:lpstr>Kehittämishankkeet</vt:lpstr>
      <vt:lpstr>Oppeja aiemmilta ohjelmakausilta</vt:lpstr>
      <vt:lpstr>Suosituksia aiemmilta kausilta</vt:lpstr>
      <vt:lpstr>PowerPoint Presentation</vt:lpstr>
      <vt:lpstr>Varsinais-Suomen tulevaisuudessa merkittävää?</vt:lpstr>
      <vt:lpstr>Yrittäjyyden edistäminen maaseudun kehittämisohjelmassa - toimeenpanon tapakin on tärkeä</vt:lpstr>
      <vt:lpstr>PowerPoint Presentation</vt:lpstr>
      <vt:lpstr>PowerPoint Presentation</vt:lpstr>
    </vt:vector>
  </TitlesOfParts>
  <Company>LUKE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Maatalouden investointien rooli maaseudulla</dc:title>
  <dc:creator>Olli Niskanen</dc:creator>
  <cp:lastModifiedBy>Vihinen Hilkka (LUKE)</cp:lastModifiedBy>
  <cp:revision>93</cp:revision>
  <dcterms:created xsi:type="dcterms:W3CDTF">2019-08-22T09:54:24Z</dcterms:created>
  <dcterms:modified xsi:type="dcterms:W3CDTF">2021-02-15T22:27:43Z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