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432" r:id="rId5"/>
    <p:sldId id="420" r:id="rId6"/>
    <p:sldId id="374" r:id="rId7"/>
    <p:sldId id="409" r:id="rId8"/>
    <p:sldId id="388" r:id="rId9"/>
    <p:sldId id="366" r:id="rId10"/>
    <p:sldId id="481" r:id="rId11"/>
    <p:sldId id="389" r:id="rId12"/>
    <p:sldId id="489" r:id="rId13"/>
    <p:sldId id="490" r:id="rId14"/>
    <p:sldId id="491" r:id="rId15"/>
    <p:sldId id="461" r:id="rId16"/>
    <p:sldId id="484" r:id="rId17"/>
    <p:sldId id="487" r:id="rId18"/>
    <p:sldId id="488" r:id="rId19"/>
    <p:sldId id="425" r:id="rId20"/>
    <p:sldId id="430" r:id="rId21"/>
    <p:sldId id="386" r:id="rId22"/>
    <p:sldId id="379" r:id="rId23"/>
    <p:sldId id="407" r:id="rId24"/>
    <p:sldId id="458" r:id="rId25"/>
    <p:sldId id="445" r:id="rId26"/>
    <p:sldId id="480" r:id="rId27"/>
    <p:sldId id="453" r:id="rId28"/>
    <p:sldId id="426" r:id="rId2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sberg Antonia (MMM)" initials="HA(" lastIdx="2" clrIdx="0">
    <p:extLst>
      <p:ext uri="{19B8F6BF-5375-455C-9EA6-DF929625EA0E}">
        <p15:presenceInfo xmlns:p15="http://schemas.microsoft.com/office/powerpoint/2012/main" userId="S-1-5-21-3521595049-301303566-333748410-393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5B"/>
    <a:srgbClr val="F5F5F5"/>
    <a:srgbClr val="EDEDED"/>
    <a:srgbClr val="008F8B"/>
    <a:srgbClr val="0062A7"/>
    <a:srgbClr val="88BD23"/>
    <a:srgbClr val="0075BE"/>
    <a:srgbClr val="D3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9" autoAdjust="0"/>
    <p:restoredTop sz="74693" autoAdjust="0"/>
  </p:normalViewPr>
  <p:slideViewPr>
    <p:cSldViewPr snapToGrid="0" snapToObjects="1" showGuides="1">
      <p:cViewPr varScale="1">
        <p:scale>
          <a:sx n="48" d="100"/>
          <a:sy n="48" d="100"/>
        </p:scale>
        <p:origin x="107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62CF0-6A2B-4AF9-98E0-276726E4446A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05100A39-5880-451A-81BC-4CFFFDB373E2}">
      <dgm:prSet phldrT="[Teksti]" custT="1"/>
      <dgm:spPr/>
      <dgm:t>
        <a:bodyPr/>
        <a:lstStyle/>
        <a:p>
          <a:r>
            <a:rPr lang="fi-FI" sz="1800" b="1" dirty="0" err="1" smtClean="0">
              <a:solidFill>
                <a:srgbClr val="002F5B"/>
              </a:solidFill>
            </a:rPr>
            <a:t>ELY:jen</a:t>
          </a:r>
          <a:r>
            <a:rPr lang="fi-FI" sz="1800" b="1" dirty="0" smtClean="0">
              <a:solidFill>
                <a:srgbClr val="002F5B"/>
              </a:solidFill>
            </a:rPr>
            <a:t> alueelliset maaseudun </a:t>
          </a:r>
          <a:r>
            <a:rPr lang="fi-FI" sz="1800" b="1" dirty="0" err="1" smtClean="0">
              <a:solidFill>
                <a:srgbClr val="002F5B"/>
              </a:solidFill>
            </a:rPr>
            <a:t>kehittämis</a:t>
          </a:r>
          <a:r>
            <a:rPr lang="fi-FI" sz="1800" b="1" dirty="0" smtClean="0">
              <a:solidFill>
                <a:srgbClr val="002F5B"/>
              </a:solidFill>
            </a:rPr>
            <a:t>-suunnitelmat (15 kpl)</a:t>
          </a:r>
          <a:endParaRPr lang="fi-FI" sz="1800" b="1" dirty="0">
            <a:solidFill>
              <a:srgbClr val="002F5B"/>
            </a:solidFill>
          </a:endParaRPr>
        </a:p>
      </dgm:t>
      <dgm:extLst>
        <a:ext uri="{E40237B7-FDA0-4F09-8148-C483321AD2D9}">
          <dgm14:cNvPr xmlns:dgm14="http://schemas.microsoft.com/office/drawing/2010/diagram" id="0" name="" title="ELYjen alueelliset maaseudun kehittämissuunnitelmat (15kpl) "/>
        </a:ext>
      </dgm:extLst>
    </dgm:pt>
    <dgm:pt modelId="{A5FE588E-0CE5-478F-A187-FEC76DAAC793}" type="parTrans" cxnId="{C0C845DD-4B83-4EEB-A437-E61234D0A4C7}">
      <dgm:prSet/>
      <dgm:spPr/>
      <dgm:t>
        <a:bodyPr/>
        <a:lstStyle/>
        <a:p>
          <a:endParaRPr lang="fi-FI"/>
        </a:p>
      </dgm:t>
    </dgm:pt>
    <dgm:pt modelId="{2BB11C6A-ECB1-41B8-A2CD-31129FF0A5E4}" type="sibTrans" cxnId="{C0C845DD-4B83-4EEB-A437-E61234D0A4C7}">
      <dgm:prSet/>
      <dgm:spPr/>
      <dgm:t>
        <a:bodyPr/>
        <a:lstStyle/>
        <a:p>
          <a:endParaRPr lang="fi-FI"/>
        </a:p>
      </dgm:t>
    </dgm:pt>
    <dgm:pt modelId="{10AB16B9-9FE5-4774-8C3C-84F42543F374}">
      <dgm:prSet phldrT="[Teksti]" custT="1"/>
      <dgm:spPr/>
      <dgm:t>
        <a:bodyPr/>
        <a:lstStyle/>
        <a:p>
          <a:r>
            <a:rPr lang="fi-FI" sz="1800" b="1" dirty="0" smtClean="0">
              <a:solidFill>
                <a:srgbClr val="002F5B"/>
              </a:solidFill>
            </a:rPr>
            <a:t>Leader-ryhmien paikalliset strategiat </a:t>
          </a:r>
          <a:endParaRPr lang="fi-FI" sz="1800" b="1" dirty="0">
            <a:solidFill>
              <a:srgbClr val="002F5B"/>
            </a:solidFill>
          </a:endParaRPr>
        </a:p>
      </dgm:t>
      <dgm:extLst>
        <a:ext uri="{E40237B7-FDA0-4F09-8148-C483321AD2D9}">
          <dgm14:cNvPr xmlns:dgm14="http://schemas.microsoft.com/office/drawing/2010/diagram" id="0" name="" title="Leader-ryhmien paikalliset strategiat "/>
        </a:ext>
      </dgm:extLst>
    </dgm:pt>
    <dgm:pt modelId="{D59621DC-CA84-4A09-A9FD-B1A7AD75FD20}" type="parTrans" cxnId="{8509BE6B-4D38-4514-9862-32BBCFD7E9E4}">
      <dgm:prSet/>
      <dgm:spPr/>
      <dgm:t>
        <a:bodyPr/>
        <a:lstStyle/>
        <a:p>
          <a:endParaRPr lang="fi-FI"/>
        </a:p>
      </dgm:t>
    </dgm:pt>
    <dgm:pt modelId="{AA01C9B4-F32E-4EDA-B03F-0FF8DBB30F9D}" type="sibTrans" cxnId="{8509BE6B-4D38-4514-9862-32BBCFD7E9E4}">
      <dgm:prSet/>
      <dgm:spPr/>
      <dgm:t>
        <a:bodyPr/>
        <a:lstStyle/>
        <a:p>
          <a:endParaRPr lang="fi-FI"/>
        </a:p>
      </dgm:t>
    </dgm:pt>
    <dgm:pt modelId="{B8A13BCB-AE24-4C1A-9B35-65A31A0F5FBE}">
      <dgm:prSet phldrT="[Teksti]" custT="1"/>
      <dgm:spPr/>
      <dgm:t>
        <a:bodyPr/>
        <a:lstStyle/>
        <a:p>
          <a:r>
            <a:rPr lang="fi-FI" sz="4000" dirty="0" smtClean="0">
              <a:solidFill>
                <a:srgbClr val="002F5B"/>
              </a:solidFill>
            </a:rPr>
            <a:t>Suomen CAP-suunnitelma </a:t>
          </a:r>
          <a:r>
            <a:rPr lang="fi-FI" sz="2400" dirty="0" smtClean="0">
              <a:solidFill>
                <a:srgbClr val="002F5B"/>
              </a:solidFill>
            </a:rPr>
            <a:t>(sisältää Ahvenmaan)</a:t>
          </a:r>
          <a:endParaRPr lang="fi-FI" sz="2400" dirty="0">
            <a:solidFill>
              <a:srgbClr val="002F5B"/>
            </a:solidFill>
          </a:endParaRPr>
        </a:p>
      </dgm:t>
    </dgm:pt>
    <dgm:pt modelId="{BF9F54DF-2BA4-4AD3-89CD-0AA9655243B3}" type="parTrans" cxnId="{755B086D-BBAD-49F1-9161-0067C4888478}">
      <dgm:prSet/>
      <dgm:spPr/>
      <dgm:t>
        <a:bodyPr/>
        <a:lstStyle/>
        <a:p>
          <a:endParaRPr lang="fi-FI"/>
        </a:p>
      </dgm:t>
    </dgm:pt>
    <dgm:pt modelId="{4CD1AA4B-A610-40FC-A231-EB7B00C3C4ED}" type="sibTrans" cxnId="{755B086D-BBAD-49F1-9161-0067C4888478}">
      <dgm:prSet/>
      <dgm:spPr/>
      <dgm:t>
        <a:bodyPr/>
        <a:lstStyle/>
        <a:p>
          <a:endParaRPr lang="fi-FI"/>
        </a:p>
      </dgm:t>
    </dgm:pt>
    <dgm:pt modelId="{23104F38-2CCB-41BB-8D0C-23DBCD5B5CD1}" type="pres">
      <dgm:prSet presAssocID="{62562CF0-6A2B-4AF9-98E0-276726E4446A}" presName="Name0" presStyleCnt="0">
        <dgm:presLayoutVars>
          <dgm:dir/>
          <dgm:resizeHandles val="exact"/>
        </dgm:presLayoutVars>
      </dgm:prSet>
      <dgm:spPr/>
    </dgm:pt>
    <dgm:pt modelId="{BFA5F1EF-ACBA-4614-9FE8-B492E8220926}" type="pres">
      <dgm:prSet presAssocID="{62562CF0-6A2B-4AF9-98E0-276726E4446A}" presName="vNodes" presStyleCnt="0"/>
      <dgm:spPr/>
    </dgm:pt>
    <dgm:pt modelId="{B254224D-BD4D-499D-A578-673FB95DFF47}" type="pres">
      <dgm:prSet presAssocID="{05100A39-5880-451A-81BC-4CFFFDB373E2}" presName="node" presStyleLbl="node1" presStyleIdx="0" presStyleCnt="3" custScaleX="650615" custScaleY="67116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DA15A1B-AFAF-458F-9D48-D79D473E5EC2}" type="pres">
      <dgm:prSet presAssocID="{2BB11C6A-ECB1-41B8-A2CD-31129FF0A5E4}" presName="spacerT" presStyleCnt="0"/>
      <dgm:spPr/>
    </dgm:pt>
    <dgm:pt modelId="{BA9568D7-D6DB-4698-B257-F37B02E75910}" type="pres">
      <dgm:prSet presAssocID="{2BB11C6A-ECB1-41B8-A2CD-31129FF0A5E4}" presName="sibTrans" presStyleLbl="sibTrans2D1" presStyleIdx="0" presStyleCnt="2"/>
      <dgm:spPr/>
      <dgm:t>
        <a:bodyPr/>
        <a:lstStyle/>
        <a:p>
          <a:endParaRPr lang="fi-FI"/>
        </a:p>
      </dgm:t>
    </dgm:pt>
    <dgm:pt modelId="{D95CFA8D-D689-47D7-AFAB-F4B53EDD4781}" type="pres">
      <dgm:prSet presAssocID="{2BB11C6A-ECB1-41B8-A2CD-31129FF0A5E4}" presName="spacerB" presStyleCnt="0"/>
      <dgm:spPr/>
    </dgm:pt>
    <dgm:pt modelId="{9696DC88-CD7B-4761-9F16-68E6D2CA6BC2}" type="pres">
      <dgm:prSet presAssocID="{10AB16B9-9FE5-4774-8C3C-84F42543F374}" presName="node" presStyleLbl="node1" presStyleIdx="1" presStyleCnt="3" custScaleX="643269" custScaleY="559794" custLinFactY="3937" custLinFactNeighborX="-9469" custLinFactNeighborY="10000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466B21F-E2A5-46C3-810B-BA18F5425833}" type="pres">
      <dgm:prSet presAssocID="{62562CF0-6A2B-4AF9-98E0-276726E4446A}" presName="sibTransLast" presStyleLbl="sibTrans2D1" presStyleIdx="1" presStyleCnt="2"/>
      <dgm:spPr/>
      <dgm:t>
        <a:bodyPr/>
        <a:lstStyle/>
        <a:p>
          <a:endParaRPr lang="fi-FI"/>
        </a:p>
      </dgm:t>
    </dgm:pt>
    <dgm:pt modelId="{1B67530A-A07B-4FAF-AD46-D6050DDCF457}" type="pres">
      <dgm:prSet presAssocID="{62562CF0-6A2B-4AF9-98E0-276726E4446A}" presName="connectorText" presStyleLbl="sibTrans2D1" presStyleIdx="1" presStyleCnt="2"/>
      <dgm:spPr/>
      <dgm:t>
        <a:bodyPr/>
        <a:lstStyle/>
        <a:p>
          <a:endParaRPr lang="fi-FI"/>
        </a:p>
      </dgm:t>
    </dgm:pt>
    <dgm:pt modelId="{EE0FACC8-913C-4791-88B1-7C453ACAA503}" type="pres">
      <dgm:prSet presAssocID="{62562CF0-6A2B-4AF9-98E0-276726E4446A}" presName="lastNode" presStyleLbl="node1" presStyleIdx="2" presStyleCnt="3" custScaleX="482599" custScaleY="46150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76B6E7F8-72F2-4C4C-816F-CE278C56961C}" type="presOf" srcId="{B8A13BCB-AE24-4C1A-9B35-65A31A0F5FBE}" destId="{EE0FACC8-913C-4791-88B1-7C453ACAA503}" srcOrd="0" destOrd="0" presId="urn:microsoft.com/office/officeart/2005/8/layout/equation2"/>
    <dgm:cxn modelId="{7E8E1EE5-CAE2-4AF5-86F2-388143D42D6C}" type="presOf" srcId="{2BB11C6A-ECB1-41B8-A2CD-31129FF0A5E4}" destId="{BA9568D7-D6DB-4698-B257-F37B02E75910}" srcOrd="0" destOrd="0" presId="urn:microsoft.com/office/officeart/2005/8/layout/equation2"/>
    <dgm:cxn modelId="{8509BE6B-4D38-4514-9862-32BBCFD7E9E4}" srcId="{62562CF0-6A2B-4AF9-98E0-276726E4446A}" destId="{10AB16B9-9FE5-4774-8C3C-84F42543F374}" srcOrd="1" destOrd="0" parTransId="{D59621DC-CA84-4A09-A9FD-B1A7AD75FD20}" sibTransId="{AA01C9B4-F32E-4EDA-B03F-0FF8DBB30F9D}"/>
    <dgm:cxn modelId="{D4A5020C-7634-4B37-8DEA-18035578D75F}" type="presOf" srcId="{10AB16B9-9FE5-4774-8C3C-84F42543F374}" destId="{9696DC88-CD7B-4761-9F16-68E6D2CA6BC2}" srcOrd="0" destOrd="0" presId="urn:microsoft.com/office/officeart/2005/8/layout/equation2"/>
    <dgm:cxn modelId="{755B086D-BBAD-49F1-9161-0067C4888478}" srcId="{62562CF0-6A2B-4AF9-98E0-276726E4446A}" destId="{B8A13BCB-AE24-4C1A-9B35-65A31A0F5FBE}" srcOrd="2" destOrd="0" parTransId="{BF9F54DF-2BA4-4AD3-89CD-0AA9655243B3}" sibTransId="{4CD1AA4B-A610-40FC-A231-EB7B00C3C4ED}"/>
    <dgm:cxn modelId="{55DAD5A5-E891-444E-AF2E-91837BC8A6A9}" type="presOf" srcId="{62562CF0-6A2B-4AF9-98E0-276726E4446A}" destId="{23104F38-2CCB-41BB-8D0C-23DBCD5B5CD1}" srcOrd="0" destOrd="0" presId="urn:microsoft.com/office/officeart/2005/8/layout/equation2"/>
    <dgm:cxn modelId="{C0C845DD-4B83-4EEB-A437-E61234D0A4C7}" srcId="{62562CF0-6A2B-4AF9-98E0-276726E4446A}" destId="{05100A39-5880-451A-81BC-4CFFFDB373E2}" srcOrd="0" destOrd="0" parTransId="{A5FE588E-0CE5-478F-A187-FEC76DAAC793}" sibTransId="{2BB11C6A-ECB1-41B8-A2CD-31129FF0A5E4}"/>
    <dgm:cxn modelId="{B7F718F9-957D-44D2-964E-3E24DDA3F837}" type="presOf" srcId="{05100A39-5880-451A-81BC-4CFFFDB373E2}" destId="{B254224D-BD4D-499D-A578-673FB95DFF47}" srcOrd="0" destOrd="0" presId="urn:microsoft.com/office/officeart/2005/8/layout/equation2"/>
    <dgm:cxn modelId="{E86A331F-636A-4EC5-9132-C5F8C1F03DA3}" type="presOf" srcId="{AA01C9B4-F32E-4EDA-B03F-0FF8DBB30F9D}" destId="{9466B21F-E2A5-46C3-810B-BA18F5425833}" srcOrd="0" destOrd="0" presId="urn:microsoft.com/office/officeart/2005/8/layout/equation2"/>
    <dgm:cxn modelId="{5FA0309F-F777-444D-AD66-9283F6945086}" type="presOf" srcId="{AA01C9B4-F32E-4EDA-B03F-0FF8DBB30F9D}" destId="{1B67530A-A07B-4FAF-AD46-D6050DDCF457}" srcOrd="1" destOrd="0" presId="urn:microsoft.com/office/officeart/2005/8/layout/equation2"/>
    <dgm:cxn modelId="{8DD3C3C0-15B8-4899-BD64-99F139DF7EA4}" type="presParOf" srcId="{23104F38-2CCB-41BB-8D0C-23DBCD5B5CD1}" destId="{BFA5F1EF-ACBA-4614-9FE8-B492E8220926}" srcOrd="0" destOrd="0" presId="urn:microsoft.com/office/officeart/2005/8/layout/equation2"/>
    <dgm:cxn modelId="{5AC42026-3E81-4998-99AB-1490CFA434E5}" type="presParOf" srcId="{BFA5F1EF-ACBA-4614-9FE8-B492E8220926}" destId="{B254224D-BD4D-499D-A578-673FB95DFF47}" srcOrd="0" destOrd="0" presId="urn:microsoft.com/office/officeart/2005/8/layout/equation2"/>
    <dgm:cxn modelId="{6EA98A5B-013A-4FAF-9EC5-7BD9A4AFE84D}" type="presParOf" srcId="{BFA5F1EF-ACBA-4614-9FE8-B492E8220926}" destId="{FDA15A1B-AFAF-458F-9D48-D79D473E5EC2}" srcOrd="1" destOrd="0" presId="urn:microsoft.com/office/officeart/2005/8/layout/equation2"/>
    <dgm:cxn modelId="{5193E04C-5672-4E54-A685-401BAAF6A604}" type="presParOf" srcId="{BFA5F1EF-ACBA-4614-9FE8-B492E8220926}" destId="{BA9568D7-D6DB-4698-B257-F37B02E75910}" srcOrd="2" destOrd="0" presId="urn:microsoft.com/office/officeart/2005/8/layout/equation2"/>
    <dgm:cxn modelId="{EB7A67ED-0438-422E-AEA3-BB408B15F4B1}" type="presParOf" srcId="{BFA5F1EF-ACBA-4614-9FE8-B492E8220926}" destId="{D95CFA8D-D689-47D7-AFAB-F4B53EDD4781}" srcOrd="3" destOrd="0" presId="urn:microsoft.com/office/officeart/2005/8/layout/equation2"/>
    <dgm:cxn modelId="{6DBCB54C-D6CE-465A-B972-7A7F1BCE0E28}" type="presParOf" srcId="{BFA5F1EF-ACBA-4614-9FE8-B492E8220926}" destId="{9696DC88-CD7B-4761-9F16-68E6D2CA6BC2}" srcOrd="4" destOrd="0" presId="urn:microsoft.com/office/officeart/2005/8/layout/equation2"/>
    <dgm:cxn modelId="{E665DFC3-B2E9-46B5-BD59-913D83451344}" type="presParOf" srcId="{23104F38-2CCB-41BB-8D0C-23DBCD5B5CD1}" destId="{9466B21F-E2A5-46C3-810B-BA18F5425833}" srcOrd="1" destOrd="0" presId="urn:microsoft.com/office/officeart/2005/8/layout/equation2"/>
    <dgm:cxn modelId="{019BD8BB-EBE3-4E94-97BC-A7F422E0FCA0}" type="presParOf" srcId="{9466B21F-E2A5-46C3-810B-BA18F5425833}" destId="{1B67530A-A07B-4FAF-AD46-D6050DDCF457}" srcOrd="0" destOrd="0" presId="urn:microsoft.com/office/officeart/2005/8/layout/equation2"/>
    <dgm:cxn modelId="{1EC830C5-5E26-49BD-8922-C1EDCB9ADE4F}" type="presParOf" srcId="{23104F38-2CCB-41BB-8D0C-23DBCD5B5CD1}" destId="{EE0FACC8-913C-4791-88B1-7C453ACAA50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08B525-3523-4A8E-A279-960B7F0390F5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3672DE5-0D78-4312-8982-3055D6209878}">
      <dgm:prSet phldrT="[Teksti]"/>
      <dgm:spPr/>
      <dgm:t>
        <a:bodyPr/>
        <a:lstStyle/>
        <a:p>
          <a:r>
            <a:rPr lang="fi-FI" dirty="0"/>
            <a:t>Maaseutualueiden mikro- ja pienyritykset</a:t>
          </a:r>
        </a:p>
      </dgm:t>
      <dgm:extLst>
        <a:ext uri="{E40237B7-FDA0-4F09-8148-C483321AD2D9}">
          <dgm14:cNvPr xmlns:dgm14="http://schemas.microsoft.com/office/drawing/2010/diagram" id="0" name="" title="Maaseutualueiden mikro- ja pienyritykset"/>
        </a:ext>
      </dgm:extLst>
    </dgm:pt>
    <dgm:pt modelId="{1D1C79EA-0F2A-43C4-A7F8-080CCB552A94}" type="parTrans" cxnId="{BA8096D9-3C0B-44AF-BDD5-BFB2B2C35494}">
      <dgm:prSet/>
      <dgm:spPr/>
      <dgm:t>
        <a:bodyPr/>
        <a:lstStyle/>
        <a:p>
          <a:endParaRPr lang="fi-FI"/>
        </a:p>
      </dgm:t>
    </dgm:pt>
    <dgm:pt modelId="{176D6B1A-1905-46A4-920B-BFB0012288EA}" type="sibTrans" cxnId="{BA8096D9-3C0B-44AF-BDD5-BFB2B2C35494}">
      <dgm:prSet/>
      <dgm:spPr/>
      <dgm:t>
        <a:bodyPr/>
        <a:lstStyle/>
        <a:p>
          <a:endParaRPr lang="fi-FI"/>
        </a:p>
      </dgm:t>
    </dgm:pt>
    <dgm:pt modelId="{F146C1F2-15D3-41C7-944F-8B027D5E9C68}">
      <dgm:prSet phldrT="[Teksti]" custT="1"/>
      <dgm:spPr/>
      <dgm:t>
        <a:bodyPr/>
        <a:lstStyle/>
        <a:p>
          <a:r>
            <a:rPr lang="fi-FI" sz="1400" dirty="0"/>
            <a:t>Start-up-Käynnistystuki</a:t>
          </a:r>
        </a:p>
      </dgm:t>
      <dgm:extLst>
        <a:ext uri="{E40237B7-FDA0-4F09-8148-C483321AD2D9}">
          <dgm14:cNvPr xmlns:dgm14="http://schemas.microsoft.com/office/drawing/2010/diagram" id="0" name="" title="Start-up-Käynnistystuki"/>
        </a:ext>
      </dgm:extLst>
    </dgm:pt>
    <dgm:pt modelId="{79088239-E128-4222-9499-C506007B294F}" type="parTrans" cxnId="{62334CFD-B5FD-4D1B-BAC6-4D2DC8616038}">
      <dgm:prSet/>
      <dgm:spPr/>
      <dgm:t>
        <a:bodyPr/>
        <a:lstStyle/>
        <a:p>
          <a:endParaRPr lang="fi-FI"/>
        </a:p>
      </dgm:t>
    </dgm:pt>
    <dgm:pt modelId="{4C273B07-A81E-43D8-9F68-BE0979506882}" type="sibTrans" cxnId="{62334CFD-B5FD-4D1B-BAC6-4D2DC8616038}">
      <dgm:prSet/>
      <dgm:spPr/>
      <dgm:t>
        <a:bodyPr/>
        <a:lstStyle/>
        <a:p>
          <a:endParaRPr lang="fi-FI"/>
        </a:p>
      </dgm:t>
    </dgm:pt>
    <dgm:pt modelId="{64A5B716-F2B5-4E3D-807F-B4F7A87A3731}">
      <dgm:prSet phldrT="[Teksti]" custT="1"/>
      <dgm:spPr/>
      <dgm:t>
        <a:bodyPr/>
        <a:lstStyle/>
        <a:p>
          <a:endParaRPr lang="fi-FI" sz="1400" dirty="0"/>
        </a:p>
        <a:p>
          <a:r>
            <a:rPr lang="fi-FI" sz="1400" dirty="0"/>
            <a:t>Investointituki</a:t>
          </a:r>
        </a:p>
        <a:p>
          <a:r>
            <a:rPr lang="fi-FI" sz="1400" dirty="0"/>
            <a:t>- Elintarvikkeet</a:t>
          </a:r>
        </a:p>
        <a:p>
          <a:r>
            <a:rPr lang="fi-FI" sz="1400" dirty="0"/>
            <a:t>- Uusiutuva energia</a:t>
          </a:r>
        </a:p>
        <a:p>
          <a:r>
            <a:rPr lang="fi-FI" sz="1400" dirty="0"/>
            <a:t>- Muut toimialat</a:t>
          </a:r>
        </a:p>
        <a:p>
          <a:endParaRPr lang="fi-FI" sz="1400" dirty="0"/>
        </a:p>
      </dgm:t>
      <dgm:extLst>
        <a:ext uri="{E40237B7-FDA0-4F09-8148-C483321AD2D9}">
          <dgm14:cNvPr xmlns:dgm14="http://schemas.microsoft.com/office/drawing/2010/diagram" id="0" name="" descr="- Elintarvikkeet&#10;- Uusiutuva energia&#10;- Muut toimialat&#10;" title="Investointituki"/>
        </a:ext>
      </dgm:extLst>
    </dgm:pt>
    <dgm:pt modelId="{FF53E603-5164-4C79-9DD0-3976C691CB1B}" type="parTrans" cxnId="{8163890E-625E-4E4A-888F-B0AB9F6935C3}">
      <dgm:prSet/>
      <dgm:spPr/>
      <dgm:t>
        <a:bodyPr/>
        <a:lstStyle/>
        <a:p>
          <a:endParaRPr lang="fi-FI"/>
        </a:p>
      </dgm:t>
    </dgm:pt>
    <dgm:pt modelId="{8D9A083B-9EE5-40DA-B855-EDF48669912A}" type="sibTrans" cxnId="{8163890E-625E-4E4A-888F-B0AB9F6935C3}">
      <dgm:prSet/>
      <dgm:spPr/>
      <dgm:t>
        <a:bodyPr/>
        <a:lstStyle/>
        <a:p>
          <a:endParaRPr lang="fi-FI"/>
        </a:p>
      </dgm:t>
    </dgm:pt>
    <dgm:pt modelId="{985B47D1-148D-4A4A-B8A7-3759425D6E57}">
      <dgm:prSet phldrT="[Teksti]"/>
      <dgm:spPr/>
      <dgm:t>
        <a:bodyPr/>
        <a:lstStyle/>
        <a:p>
          <a:r>
            <a:rPr lang="fi-FI" dirty="0"/>
            <a:t>ELY – omat välineet</a:t>
          </a:r>
        </a:p>
      </dgm:t>
      <dgm:extLst>
        <a:ext uri="{E40237B7-FDA0-4F09-8148-C483321AD2D9}">
          <dgm14:cNvPr xmlns:dgm14="http://schemas.microsoft.com/office/drawing/2010/diagram" id="0" name="" title="ELY- omat välineet "/>
        </a:ext>
      </dgm:extLst>
    </dgm:pt>
    <dgm:pt modelId="{2AF5AA26-0658-4C2F-8A3E-7B947B9CEED8}" type="parTrans" cxnId="{5A30C4DF-22E3-4B61-9135-AC85A5878852}">
      <dgm:prSet/>
      <dgm:spPr/>
      <dgm:t>
        <a:bodyPr/>
        <a:lstStyle/>
        <a:p>
          <a:endParaRPr lang="fi-FI"/>
        </a:p>
      </dgm:t>
    </dgm:pt>
    <dgm:pt modelId="{B346EC62-DDC8-406C-92F6-E47C293C2F40}" type="sibTrans" cxnId="{5A30C4DF-22E3-4B61-9135-AC85A5878852}">
      <dgm:prSet/>
      <dgm:spPr/>
      <dgm:t>
        <a:bodyPr/>
        <a:lstStyle/>
        <a:p>
          <a:endParaRPr lang="fi-FI"/>
        </a:p>
      </dgm:t>
    </dgm:pt>
    <dgm:pt modelId="{FBBF513D-4BE7-4B93-ACEC-D792E4890835}">
      <dgm:prSet phldrT="[Teksti]" custT="1"/>
      <dgm:spPr/>
      <dgm:t>
        <a:bodyPr/>
        <a:lstStyle/>
        <a:p>
          <a:r>
            <a:rPr lang="fi-FI" sz="1400" dirty="0"/>
            <a:t>Start-up-yritykset ja omistajanvaihdokset</a:t>
          </a:r>
        </a:p>
      </dgm:t>
      <dgm:extLst>
        <a:ext uri="{E40237B7-FDA0-4F09-8148-C483321AD2D9}">
          <dgm14:cNvPr xmlns:dgm14="http://schemas.microsoft.com/office/drawing/2010/diagram" id="0" name="" descr="Start-up-yritykset ja omistajanvaihdokset&#10; "/>
        </a:ext>
      </dgm:extLst>
    </dgm:pt>
    <dgm:pt modelId="{0B5E160C-3E22-4D1E-86E8-25489FA55F1E}" type="parTrans" cxnId="{6FC0B75D-4337-471C-9A24-76FF94720D1F}">
      <dgm:prSet/>
      <dgm:spPr/>
      <dgm:t>
        <a:bodyPr/>
        <a:lstStyle/>
        <a:p>
          <a:endParaRPr lang="fi-FI"/>
        </a:p>
      </dgm:t>
    </dgm:pt>
    <dgm:pt modelId="{FB082371-5CFD-4C87-B8DB-51E2ABA85BD8}" type="sibTrans" cxnId="{6FC0B75D-4337-471C-9A24-76FF94720D1F}">
      <dgm:prSet/>
      <dgm:spPr/>
      <dgm:t>
        <a:bodyPr/>
        <a:lstStyle/>
        <a:p>
          <a:endParaRPr lang="fi-FI"/>
        </a:p>
      </dgm:t>
    </dgm:pt>
    <dgm:pt modelId="{E3A930F3-3D30-4F85-AC10-411B4F101385}">
      <dgm:prSet phldrT="[Teksti]" custT="1"/>
      <dgm:spPr/>
      <dgm:t>
        <a:bodyPr/>
        <a:lstStyle/>
        <a:p>
          <a:r>
            <a:rPr lang="fi-FI" sz="1400" dirty="0"/>
            <a:t>Investoinnit, toteutettavuus-tutkimukset ja kehittäminen</a:t>
          </a:r>
        </a:p>
      </dgm:t>
      <dgm:extLst>
        <a:ext uri="{E40237B7-FDA0-4F09-8148-C483321AD2D9}">
          <dgm14:cNvPr xmlns:dgm14="http://schemas.microsoft.com/office/drawing/2010/diagram" id="0" name="" descr="Investoinnit, toteutettavuus-tutkimukset ja kehittäminen&#10;"/>
        </a:ext>
      </dgm:extLst>
    </dgm:pt>
    <dgm:pt modelId="{5D1B91BB-6380-4720-9854-B150DDC5F573}" type="parTrans" cxnId="{92ABE3D9-B83A-4B97-BAE9-32A8463B01EC}">
      <dgm:prSet/>
      <dgm:spPr/>
      <dgm:t>
        <a:bodyPr/>
        <a:lstStyle/>
        <a:p>
          <a:endParaRPr lang="fi-FI"/>
        </a:p>
      </dgm:t>
    </dgm:pt>
    <dgm:pt modelId="{1F0F007D-B7FA-457A-98F8-0632A4DDDC97}" type="sibTrans" cxnId="{92ABE3D9-B83A-4B97-BAE9-32A8463B01EC}">
      <dgm:prSet/>
      <dgm:spPr/>
      <dgm:t>
        <a:bodyPr/>
        <a:lstStyle/>
        <a:p>
          <a:endParaRPr lang="fi-FI"/>
        </a:p>
      </dgm:t>
    </dgm:pt>
    <dgm:pt modelId="{2230AE3F-E59F-4E13-8063-2C235F72714E}">
      <dgm:prSet phldrT="[Teksti]"/>
      <dgm:spPr/>
      <dgm:t>
        <a:bodyPr/>
        <a:lstStyle/>
        <a:p>
          <a:r>
            <a:rPr lang="fi-FI" dirty="0"/>
            <a:t>Leader – omat välineet</a:t>
          </a:r>
        </a:p>
      </dgm:t>
      <dgm:extLst>
        <a:ext uri="{E40237B7-FDA0-4F09-8148-C483321AD2D9}">
          <dgm14:cNvPr xmlns:dgm14="http://schemas.microsoft.com/office/drawing/2010/diagram" id="0" name="" title="Leader-omat välineet "/>
        </a:ext>
      </dgm:extLst>
    </dgm:pt>
    <dgm:pt modelId="{8ACBE568-E612-401A-9CD8-8ACD006DD6E2}" type="parTrans" cxnId="{C8B8A97D-A147-4C60-B7AE-B1310ACAB41D}">
      <dgm:prSet/>
      <dgm:spPr/>
      <dgm:t>
        <a:bodyPr/>
        <a:lstStyle/>
        <a:p>
          <a:endParaRPr lang="fi-FI"/>
        </a:p>
      </dgm:t>
    </dgm:pt>
    <dgm:pt modelId="{9217FD34-EF13-4127-B862-45C09FB64498}" type="sibTrans" cxnId="{C8B8A97D-A147-4C60-B7AE-B1310ACAB41D}">
      <dgm:prSet/>
      <dgm:spPr/>
      <dgm:t>
        <a:bodyPr/>
        <a:lstStyle/>
        <a:p>
          <a:endParaRPr lang="fi-FI"/>
        </a:p>
      </dgm:t>
    </dgm:pt>
    <dgm:pt modelId="{B96E152E-BD73-4DC8-BD44-8E4E7D735507}">
      <dgm:prSet phldrT="[Teksti]"/>
      <dgm:spPr/>
      <dgm:t>
        <a:bodyPr/>
        <a:lstStyle/>
        <a:p>
          <a:pPr algn="ctr"/>
          <a:endParaRPr lang="fi-FI" dirty="0"/>
        </a:p>
        <a:p>
          <a:pPr algn="ctr"/>
          <a:r>
            <a:rPr lang="fi-FI" dirty="0"/>
            <a:t>Start-up-yrittäjyyden edistäminen	</a:t>
          </a:r>
        </a:p>
      </dgm:t>
      <dgm:extLst>
        <a:ext uri="{E40237B7-FDA0-4F09-8148-C483321AD2D9}">
          <dgm14:cNvPr xmlns:dgm14="http://schemas.microsoft.com/office/drawing/2010/diagram" id="0" name="" descr="Start-up-yrittäjyyden edistäminen&#10;"/>
        </a:ext>
      </dgm:extLst>
    </dgm:pt>
    <dgm:pt modelId="{378652CF-70EA-4AA1-B3AF-932645232678}" type="parTrans" cxnId="{26C4BA59-4EC1-4470-9443-329DC12EB5C7}">
      <dgm:prSet/>
      <dgm:spPr/>
      <dgm:t>
        <a:bodyPr/>
        <a:lstStyle/>
        <a:p>
          <a:endParaRPr lang="fi-FI"/>
        </a:p>
      </dgm:t>
    </dgm:pt>
    <dgm:pt modelId="{D4507B97-4CC4-4940-BEE2-8FC940E20AD9}" type="sibTrans" cxnId="{26C4BA59-4EC1-4470-9443-329DC12EB5C7}">
      <dgm:prSet/>
      <dgm:spPr/>
      <dgm:t>
        <a:bodyPr/>
        <a:lstStyle/>
        <a:p>
          <a:endParaRPr lang="fi-FI"/>
        </a:p>
      </dgm:t>
    </dgm:pt>
    <dgm:pt modelId="{8AB25D97-0978-4FCF-87C2-D5A814B5C161}">
      <dgm:prSet phldrT="[Teksti]"/>
      <dgm:spPr/>
      <dgm:t>
        <a:bodyPr/>
        <a:lstStyle/>
        <a:p>
          <a:r>
            <a:rPr lang="fi-FI" dirty="0"/>
            <a:t>Pienet investoinnit (sateenvarjohankkeena)</a:t>
          </a:r>
        </a:p>
      </dgm:t>
      <dgm:extLst>
        <a:ext uri="{E40237B7-FDA0-4F09-8148-C483321AD2D9}">
          <dgm14:cNvPr xmlns:dgm14="http://schemas.microsoft.com/office/drawing/2010/diagram" id="0" name="" descr="Pienet investoinnit (sateenvarjohankkeena)&#10;"/>
        </a:ext>
      </dgm:extLst>
    </dgm:pt>
    <dgm:pt modelId="{DB3C5D11-AA61-4109-AC2B-2AB79585974D}" type="parTrans" cxnId="{84224D5E-142C-4997-9F70-C8066F063FA1}">
      <dgm:prSet/>
      <dgm:spPr/>
      <dgm:t>
        <a:bodyPr/>
        <a:lstStyle/>
        <a:p>
          <a:endParaRPr lang="fi-FI"/>
        </a:p>
      </dgm:t>
    </dgm:pt>
    <dgm:pt modelId="{80BF2ACB-BDB2-4416-803F-BF8FA142A4B4}" type="sibTrans" cxnId="{84224D5E-142C-4997-9F70-C8066F063FA1}">
      <dgm:prSet/>
      <dgm:spPr/>
      <dgm:t>
        <a:bodyPr/>
        <a:lstStyle/>
        <a:p>
          <a:endParaRPr lang="fi-FI"/>
        </a:p>
      </dgm:t>
    </dgm:pt>
    <dgm:pt modelId="{53273760-7044-4A9E-A353-4097EE03D111}" type="pres">
      <dgm:prSet presAssocID="{5F08B525-3523-4A8E-A279-960B7F0390F5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fi-FI"/>
        </a:p>
      </dgm:t>
    </dgm:pt>
    <dgm:pt modelId="{95F5EB11-76C4-42EA-A608-571CE346E7F5}" type="pres">
      <dgm:prSet presAssocID="{5F08B525-3523-4A8E-A279-960B7F0390F5}" presName="outerBox" presStyleCnt="0"/>
      <dgm:spPr/>
    </dgm:pt>
    <dgm:pt modelId="{22315311-02D4-43E8-9C7C-F02FAAD44372}" type="pres">
      <dgm:prSet presAssocID="{5F08B525-3523-4A8E-A279-960B7F0390F5}" presName="outerBoxParent" presStyleLbl="node1" presStyleIdx="0" presStyleCnt="3"/>
      <dgm:spPr/>
      <dgm:t>
        <a:bodyPr/>
        <a:lstStyle/>
        <a:p>
          <a:endParaRPr lang="fi-FI"/>
        </a:p>
      </dgm:t>
    </dgm:pt>
    <dgm:pt modelId="{F53624FC-309E-49D8-A9FF-E39B0A75D6E2}" type="pres">
      <dgm:prSet presAssocID="{5F08B525-3523-4A8E-A279-960B7F0390F5}" presName="outerBoxChildren" presStyleCnt="0"/>
      <dgm:spPr/>
    </dgm:pt>
    <dgm:pt modelId="{EBA22844-7303-4062-8919-119DF084A77F}" type="pres">
      <dgm:prSet presAssocID="{F146C1F2-15D3-41C7-944F-8B027D5E9C68}" presName="oChild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92126E8-0647-4910-A65A-0CCDAB4D2A6D}" type="pres">
      <dgm:prSet presAssocID="{4C273B07-A81E-43D8-9F68-BE0979506882}" presName="outerSibTrans" presStyleCnt="0"/>
      <dgm:spPr/>
    </dgm:pt>
    <dgm:pt modelId="{4A30C637-4020-4368-9516-BEEF95D27FD9}" type="pres">
      <dgm:prSet presAssocID="{64A5B716-F2B5-4E3D-807F-B4F7A87A3731}" presName="oChild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42AEA1E-0B3B-4073-ACD6-499DD317DE84}" type="pres">
      <dgm:prSet presAssocID="{5F08B525-3523-4A8E-A279-960B7F0390F5}" presName="middleBox" presStyleCnt="0"/>
      <dgm:spPr/>
    </dgm:pt>
    <dgm:pt modelId="{28786A3C-1B18-4F53-A458-3972C1E63DFA}" type="pres">
      <dgm:prSet presAssocID="{5F08B525-3523-4A8E-A279-960B7F0390F5}" presName="middleBoxParent" presStyleLbl="node1" presStyleIdx="1" presStyleCnt="3" custLinFactNeighborX="-1112" custLinFactNeighborY="-414"/>
      <dgm:spPr/>
      <dgm:t>
        <a:bodyPr/>
        <a:lstStyle/>
        <a:p>
          <a:endParaRPr lang="fi-FI"/>
        </a:p>
      </dgm:t>
    </dgm:pt>
    <dgm:pt modelId="{89FBC3E8-2576-48C3-981F-774943E5420C}" type="pres">
      <dgm:prSet presAssocID="{5F08B525-3523-4A8E-A279-960B7F0390F5}" presName="middleBoxChildren" presStyleCnt="0"/>
      <dgm:spPr/>
    </dgm:pt>
    <dgm:pt modelId="{72CE8012-71CB-4582-81E1-38C955CB2146}" type="pres">
      <dgm:prSet presAssocID="{FBBF513D-4BE7-4B93-ACEC-D792E4890835}" presName="mChild" presStyleLbl="fgAcc1" presStyleIdx="2" presStyleCnt="6" custScaleX="10678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E4A4D15-7152-41E3-9747-FC3887AE0B0F}" type="pres">
      <dgm:prSet presAssocID="{FB082371-5CFD-4C87-B8DB-51E2ABA85BD8}" presName="middleSibTrans" presStyleCnt="0"/>
      <dgm:spPr/>
    </dgm:pt>
    <dgm:pt modelId="{F22BE5A2-F92C-40A9-9005-F33D2E038B52}" type="pres">
      <dgm:prSet presAssocID="{E3A930F3-3D30-4F85-AC10-411B4F101385}" presName="mChild" presStyleLbl="fgAcc1" presStyleIdx="3" presStyleCnt="6" custScaleX="10943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B4CABB4-58F2-4811-8ECC-EA5138F0BED0}" type="pres">
      <dgm:prSet presAssocID="{5F08B525-3523-4A8E-A279-960B7F0390F5}" presName="centerBox" presStyleCnt="0"/>
      <dgm:spPr/>
    </dgm:pt>
    <dgm:pt modelId="{1D7C7426-95EB-40F2-A752-C6C9577D9ED2}" type="pres">
      <dgm:prSet presAssocID="{5F08B525-3523-4A8E-A279-960B7F0390F5}" presName="centerBoxParent" presStyleLbl="node1" presStyleIdx="2" presStyleCnt="3"/>
      <dgm:spPr/>
      <dgm:t>
        <a:bodyPr/>
        <a:lstStyle/>
        <a:p>
          <a:endParaRPr lang="fi-FI"/>
        </a:p>
      </dgm:t>
    </dgm:pt>
    <dgm:pt modelId="{6BC1D9B5-7E89-401C-A7A3-C02E0CFEE489}" type="pres">
      <dgm:prSet presAssocID="{5F08B525-3523-4A8E-A279-960B7F0390F5}" presName="centerBoxChildren" presStyleCnt="0"/>
      <dgm:spPr/>
    </dgm:pt>
    <dgm:pt modelId="{C097DB69-521C-4867-B03E-0C630DFE1937}" type="pres">
      <dgm:prSet presAssocID="{B96E152E-BD73-4DC8-BD44-8E4E7D735507}" presName="cChild" presStyleLbl="fgAcc1" presStyleIdx="4" presStyleCnt="6" custScaleX="107633" custLinFactNeighborX="44683" custLinFactNeighborY="147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A5E4FD0-F00C-4381-B07E-A50FD25F0F96}" type="pres">
      <dgm:prSet presAssocID="{D4507B97-4CC4-4940-BEE2-8FC940E20AD9}" presName="centerSibTrans" presStyleCnt="0"/>
      <dgm:spPr/>
    </dgm:pt>
    <dgm:pt modelId="{4C078B19-100C-4F18-9A89-4784934AAB20}" type="pres">
      <dgm:prSet presAssocID="{8AB25D97-0978-4FCF-87C2-D5A814B5C161}" presName="cChild" presStyleLbl="fgAcc1" presStyleIdx="5" presStyleCnt="6" custLinFactNeighborX="86399" custLinFactNeighborY="16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46EAE858-CB0A-4777-9010-4F60C4A7C8BD}" type="presOf" srcId="{8AB25D97-0978-4FCF-87C2-D5A814B5C161}" destId="{4C078B19-100C-4F18-9A89-4784934AAB20}" srcOrd="0" destOrd="0" presId="urn:microsoft.com/office/officeart/2005/8/layout/target2"/>
    <dgm:cxn modelId="{DD1CC9FC-EC00-4897-BAA0-3A445736E16B}" type="presOf" srcId="{985B47D1-148D-4A4A-B8A7-3759425D6E57}" destId="{28786A3C-1B18-4F53-A458-3972C1E63DFA}" srcOrd="0" destOrd="0" presId="urn:microsoft.com/office/officeart/2005/8/layout/target2"/>
    <dgm:cxn modelId="{91B31FFC-B3FE-46BA-A85B-D97FAFA9BD79}" type="presOf" srcId="{F3672DE5-0D78-4312-8982-3055D6209878}" destId="{22315311-02D4-43E8-9C7C-F02FAAD44372}" srcOrd="0" destOrd="0" presId="urn:microsoft.com/office/officeart/2005/8/layout/target2"/>
    <dgm:cxn modelId="{8B468445-33B9-4E48-858D-CF4F4D2B9A2B}" type="presOf" srcId="{64A5B716-F2B5-4E3D-807F-B4F7A87A3731}" destId="{4A30C637-4020-4368-9516-BEEF95D27FD9}" srcOrd="0" destOrd="0" presId="urn:microsoft.com/office/officeart/2005/8/layout/target2"/>
    <dgm:cxn modelId="{8163890E-625E-4E4A-888F-B0AB9F6935C3}" srcId="{F3672DE5-0D78-4312-8982-3055D6209878}" destId="{64A5B716-F2B5-4E3D-807F-B4F7A87A3731}" srcOrd="1" destOrd="0" parTransId="{FF53E603-5164-4C79-9DD0-3976C691CB1B}" sibTransId="{8D9A083B-9EE5-40DA-B855-EDF48669912A}"/>
    <dgm:cxn modelId="{BD300403-06E3-4FDA-BF22-D4B0C0FA0071}" type="presOf" srcId="{5F08B525-3523-4A8E-A279-960B7F0390F5}" destId="{53273760-7044-4A9E-A353-4097EE03D111}" srcOrd="0" destOrd="0" presId="urn:microsoft.com/office/officeart/2005/8/layout/target2"/>
    <dgm:cxn modelId="{84224D5E-142C-4997-9F70-C8066F063FA1}" srcId="{2230AE3F-E59F-4E13-8063-2C235F72714E}" destId="{8AB25D97-0978-4FCF-87C2-D5A814B5C161}" srcOrd="1" destOrd="0" parTransId="{DB3C5D11-AA61-4109-AC2B-2AB79585974D}" sibTransId="{80BF2ACB-BDB2-4416-803F-BF8FA142A4B4}"/>
    <dgm:cxn modelId="{92ABE3D9-B83A-4B97-BAE9-32A8463B01EC}" srcId="{985B47D1-148D-4A4A-B8A7-3759425D6E57}" destId="{E3A930F3-3D30-4F85-AC10-411B4F101385}" srcOrd="1" destOrd="0" parTransId="{5D1B91BB-6380-4720-9854-B150DDC5F573}" sibTransId="{1F0F007D-B7FA-457A-98F8-0632A4DDDC97}"/>
    <dgm:cxn modelId="{BA8096D9-3C0B-44AF-BDD5-BFB2B2C35494}" srcId="{5F08B525-3523-4A8E-A279-960B7F0390F5}" destId="{F3672DE5-0D78-4312-8982-3055D6209878}" srcOrd="0" destOrd="0" parTransId="{1D1C79EA-0F2A-43C4-A7F8-080CCB552A94}" sibTransId="{176D6B1A-1905-46A4-920B-BFB0012288EA}"/>
    <dgm:cxn modelId="{E8D507B4-E822-4C47-B191-2A096BA601F4}" type="presOf" srcId="{B96E152E-BD73-4DC8-BD44-8E4E7D735507}" destId="{C097DB69-521C-4867-B03E-0C630DFE1937}" srcOrd="0" destOrd="0" presId="urn:microsoft.com/office/officeart/2005/8/layout/target2"/>
    <dgm:cxn modelId="{4F3A9624-3917-4867-8939-95030FF217EE}" type="presOf" srcId="{FBBF513D-4BE7-4B93-ACEC-D792E4890835}" destId="{72CE8012-71CB-4582-81E1-38C955CB2146}" srcOrd="0" destOrd="0" presId="urn:microsoft.com/office/officeart/2005/8/layout/target2"/>
    <dgm:cxn modelId="{26C4BA59-4EC1-4470-9443-329DC12EB5C7}" srcId="{2230AE3F-E59F-4E13-8063-2C235F72714E}" destId="{B96E152E-BD73-4DC8-BD44-8E4E7D735507}" srcOrd="0" destOrd="0" parTransId="{378652CF-70EA-4AA1-B3AF-932645232678}" sibTransId="{D4507B97-4CC4-4940-BEE2-8FC940E20AD9}"/>
    <dgm:cxn modelId="{A9D09D88-9DF2-43EC-8222-63AA0CE5B94B}" type="presOf" srcId="{2230AE3F-E59F-4E13-8063-2C235F72714E}" destId="{1D7C7426-95EB-40F2-A752-C6C9577D9ED2}" srcOrd="0" destOrd="0" presId="urn:microsoft.com/office/officeart/2005/8/layout/target2"/>
    <dgm:cxn modelId="{AA5F5BCE-FFF4-48FC-ADE8-3A45D609DF5A}" type="presOf" srcId="{F146C1F2-15D3-41C7-944F-8B027D5E9C68}" destId="{EBA22844-7303-4062-8919-119DF084A77F}" srcOrd="0" destOrd="0" presId="urn:microsoft.com/office/officeart/2005/8/layout/target2"/>
    <dgm:cxn modelId="{5A30C4DF-22E3-4B61-9135-AC85A5878852}" srcId="{5F08B525-3523-4A8E-A279-960B7F0390F5}" destId="{985B47D1-148D-4A4A-B8A7-3759425D6E57}" srcOrd="1" destOrd="0" parTransId="{2AF5AA26-0658-4C2F-8A3E-7B947B9CEED8}" sibTransId="{B346EC62-DDC8-406C-92F6-E47C293C2F40}"/>
    <dgm:cxn modelId="{62334CFD-B5FD-4D1B-BAC6-4D2DC8616038}" srcId="{F3672DE5-0D78-4312-8982-3055D6209878}" destId="{F146C1F2-15D3-41C7-944F-8B027D5E9C68}" srcOrd="0" destOrd="0" parTransId="{79088239-E128-4222-9499-C506007B294F}" sibTransId="{4C273B07-A81E-43D8-9F68-BE0979506882}"/>
    <dgm:cxn modelId="{6FC0B75D-4337-471C-9A24-76FF94720D1F}" srcId="{985B47D1-148D-4A4A-B8A7-3759425D6E57}" destId="{FBBF513D-4BE7-4B93-ACEC-D792E4890835}" srcOrd="0" destOrd="0" parTransId="{0B5E160C-3E22-4D1E-86E8-25489FA55F1E}" sibTransId="{FB082371-5CFD-4C87-B8DB-51E2ABA85BD8}"/>
    <dgm:cxn modelId="{E17A6C13-D28E-4834-9959-23A56A4E9A0D}" type="presOf" srcId="{E3A930F3-3D30-4F85-AC10-411B4F101385}" destId="{F22BE5A2-F92C-40A9-9005-F33D2E038B52}" srcOrd="0" destOrd="0" presId="urn:microsoft.com/office/officeart/2005/8/layout/target2"/>
    <dgm:cxn modelId="{C8B8A97D-A147-4C60-B7AE-B1310ACAB41D}" srcId="{5F08B525-3523-4A8E-A279-960B7F0390F5}" destId="{2230AE3F-E59F-4E13-8063-2C235F72714E}" srcOrd="2" destOrd="0" parTransId="{8ACBE568-E612-401A-9CD8-8ACD006DD6E2}" sibTransId="{9217FD34-EF13-4127-B862-45C09FB64498}"/>
    <dgm:cxn modelId="{3430E400-5EA2-45E1-A0B9-E13D6250B0D4}" type="presParOf" srcId="{53273760-7044-4A9E-A353-4097EE03D111}" destId="{95F5EB11-76C4-42EA-A608-571CE346E7F5}" srcOrd="0" destOrd="0" presId="urn:microsoft.com/office/officeart/2005/8/layout/target2"/>
    <dgm:cxn modelId="{85DF8ED9-C747-4F6F-80C1-45DE8554EB4C}" type="presParOf" srcId="{95F5EB11-76C4-42EA-A608-571CE346E7F5}" destId="{22315311-02D4-43E8-9C7C-F02FAAD44372}" srcOrd="0" destOrd="0" presId="urn:microsoft.com/office/officeart/2005/8/layout/target2"/>
    <dgm:cxn modelId="{8B2E88A2-43F7-455A-A277-C8E9F509DBE9}" type="presParOf" srcId="{95F5EB11-76C4-42EA-A608-571CE346E7F5}" destId="{F53624FC-309E-49D8-A9FF-E39B0A75D6E2}" srcOrd="1" destOrd="0" presId="urn:microsoft.com/office/officeart/2005/8/layout/target2"/>
    <dgm:cxn modelId="{86466F03-BB9C-4452-B1AA-4B5825222414}" type="presParOf" srcId="{F53624FC-309E-49D8-A9FF-E39B0A75D6E2}" destId="{EBA22844-7303-4062-8919-119DF084A77F}" srcOrd="0" destOrd="0" presId="urn:microsoft.com/office/officeart/2005/8/layout/target2"/>
    <dgm:cxn modelId="{739A7E73-969B-4598-968B-6ACBD145D039}" type="presParOf" srcId="{F53624FC-309E-49D8-A9FF-E39B0A75D6E2}" destId="{392126E8-0647-4910-A65A-0CCDAB4D2A6D}" srcOrd="1" destOrd="0" presId="urn:microsoft.com/office/officeart/2005/8/layout/target2"/>
    <dgm:cxn modelId="{D5F73F9A-9368-4B92-8E8D-A1BBC2A51A31}" type="presParOf" srcId="{F53624FC-309E-49D8-A9FF-E39B0A75D6E2}" destId="{4A30C637-4020-4368-9516-BEEF95D27FD9}" srcOrd="2" destOrd="0" presId="urn:microsoft.com/office/officeart/2005/8/layout/target2"/>
    <dgm:cxn modelId="{B9AD77E3-0DD9-4773-9156-AAE98AFAD5E3}" type="presParOf" srcId="{53273760-7044-4A9E-A353-4097EE03D111}" destId="{D42AEA1E-0B3B-4073-ACD6-499DD317DE84}" srcOrd="1" destOrd="0" presId="urn:microsoft.com/office/officeart/2005/8/layout/target2"/>
    <dgm:cxn modelId="{2859DA9B-067A-4340-9485-61EFE14383C5}" type="presParOf" srcId="{D42AEA1E-0B3B-4073-ACD6-499DD317DE84}" destId="{28786A3C-1B18-4F53-A458-3972C1E63DFA}" srcOrd="0" destOrd="0" presId="urn:microsoft.com/office/officeart/2005/8/layout/target2"/>
    <dgm:cxn modelId="{46FC8046-F803-42C7-8016-96F75ADD2503}" type="presParOf" srcId="{D42AEA1E-0B3B-4073-ACD6-499DD317DE84}" destId="{89FBC3E8-2576-48C3-981F-774943E5420C}" srcOrd="1" destOrd="0" presId="urn:microsoft.com/office/officeart/2005/8/layout/target2"/>
    <dgm:cxn modelId="{6BACC4EC-1B41-441C-B65B-2719083E7D3B}" type="presParOf" srcId="{89FBC3E8-2576-48C3-981F-774943E5420C}" destId="{72CE8012-71CB-4582-81E1-38C955CB2146}" srcOrd="0" destOrd="0" presId="urn:microsoft.com/office/officeart/2005/8/layout/target2"/>
    <dgm:cxn modelId="{D8829078-0F3A-4A69-9965-A63F22846096}" type="presParOf" srcId="{89FBC3E8-2576-48C3-981F-774943E5420C}" destId="{9E4A4D15-7152-41E3-9747-FC3887AE0B0F}" srcOrd="1" destOrd="0" presId="urn:microsoft.com/office/officeart/2005/8/layout/target2"/>
    <dgm:cxn modelId="{4ED9D0CF-04CB-4A14-9E19-310D1A6BCACA}" type="presParOf" srcId="{89FBC3E8-2576-48C3-981F-774943E5420C}" destId="{F22BE5A2-F92C-40A9-9005-F33D2E038B52}" srcOrd="2" destOrd="0" presId="urn:microsoft.com/office/officeart/2005/8/layout/target2"/>
    <dgm:cxn modelId="{A873B7E5-2605-4B7E-A6B1-B5982EC30DA2}" type="presParOf" srcId="{53273760-7044-4A9E-A353-4097EE03D111}" destId="{9B4CABB4-58F2-4811-8ECC-EA5138F0BED0}" srcOrd="2" destOrd="0" presId="urn:microsoft.com/office/officeart/2005/8/layout/target2"/>
    <dgm:cxn modelId="{76F3ECD9-B363-4679-B5DF-2F9CCF5B0271}" type="presParOf" srcId="{9B4CABB4-58F2-4811-8ECC-EA5138F0BED0}" destId="{1D7C7426-95EB-40F2-A752-C6C9577D9ED2}" srcOrd="0" destOrd="0" presId="urn:microsoft.com/office/officeart/2005/8/layout/target2"/>
    <dgm:cxn modelId="{2A5E9776-F596-4165-9332-5E646D360DDD}" type="presParOf" srcId="{9B4CABB4-58F2-4811-8ECC-EA5138F0BED0}" destId="{6BC1D9B5-7E89-401C-A7A3-C02E0CFEE489}" srcOrd="1" destOrd="0" presId="urn:microsoft.com/office/officeart/2005/8/layout/target2"/>
    <dgm:cxn modelId="{E967F4B0-5229-4540-BEF2-0F1623FB30D7}" type="presParOf" srcId="{6BC1D9B5-7E89-401C-A7A3-C02E0CFEE489}" destId="{C097DB69-521C-4867-B03E-0C630DFE1937}" srcOrd="0" destOrd="0" presId="urn:microsoft.com/office/officeart/2005/8/layout/target2"/>
    <dgm:cxn modelId="{57B022B9-41BF-452A-9744-25B4EFC717DB}" type="presParOf" srcId="{6BC1D9B5-7E89-401C-A7A3-C02E0CFEE489}" destId="{6A5E4FD0-F00C-4381-B07E-A50FD25F0F96}" srcOrd="1" destOrd="0" presId="urn:microsoft.com/office/officeart/2005/8/layout/target2"/>
    <dgm:cxn modelId="{CDB9710B-68F4-4634-9871-BF05CD49DA1A}" type="presParOf" srcId="{6BC1D9B5-7E89-401C-A7A3-C02E0CFEE489}" destId="{4C078B19-100C-4F18-9A89-4784934AAB20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08B525-3523-4A8E-A279-960B7F0390F5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3672DE5-0D78-4312-8982-3055D6209878}">
      <dgm:prSet phldrT="[Teksti]"/>
      <dgm:spPr/>
      <dgm:t>
        <a:bodyPr/>
        <a:lstStyle/>
        <a:p>
          <a:pPr algn="ctr"/>
          <a:r>
            <a:rPr lang="fi-FI" dirty="0"/>
            <a:t>Maatilat</a:t>
          </a:r>
        </a:p>
      </dgm:t>
      <dgm:extLst>
        <a:ext uri="{E40237B7-FDA0-4F09-8148-C483321AD2D9}">
          <dgm14:cNvPr xmlns:dgm14="http://schemas.microsoft.com/office/drawing/2010/diagram" id="0" name="" title="Maatilat "/>
        </a:ext>
      </dgm:extLst>
    </dgm:pt>
    <dgm:pt modelId="{1D1C79EA-0F2A-43C4-A7F8-080CCB552A94}" type="parTrans" cxnId="{BA8096D9-3C0B-44AF-BDD5-BFB2B2C35494}">
      <dgm:prSet/>
      <dgm:spPr/>
      <dgm:t>
        <a:bodyPr/>
        <a:lstStyle/>
        <a:p>
          <a:endParaRPr lang="fi-FI"/>
        </a:p>
      </dgm:t>
    </dgm:pt>
    <dgm:pt modelId="{176D6B1A-1905-46A4-920B-BFB0012288EA}" type="sibTrans" cxnId="{BA8096D9-3C0B-44AF-BDD5-BFB2B2C35494}">
      <dgm:prSet/>
      <dgm:spPr/>
      <dgm:t>
        <a:bodyPr/>
        <a:lstStyle/>
        <a:p>
          <a:endParaRPr lang="fi-FI"/>
        </a:p>
      </dgm:t>
    </dgm:pt>
    <dgm:pt modelId="{53273760-7044-4A9E-A353-4097EE03D111}" type="pres">
      <dgm:prSet presAssocID="{5F08B525-3523-4A8E-A279-960B7F0390F5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fi-FI"/>
        </a:p>
      </dgm:t>
    </dgm:pt>
    <dgm:pt modelId="{95F5EB11-76C4-42EA-A608-571CE346E7F5}" type="pres">
      <dgm:prSet presAssocID="{5F08B525-3523-4A8E-A279-960B7F0390F5}" presName="outerBox" presStyleCnt="0"/>
      <dgm:spPr/>
    </dgm:pt>
    <dgm:pt modelId="{22315311-02D4-43E8-9C7C-F02FAAD44372}" type="pres">
      <dgm:prSet presAssocID="{5F08B525-3523-4A8E-A279-960B7F0390F5}" presName="outerBoxParent" presStyleLbl="node1" presStyleIdx="0" presStyleCnt="1"/>
      <dgm:spPr/>
      <dgm:t>
        <a:bodyPr/>
        <a:lstStyle/>
        <a:p>
          <a:endParaRPr lang="fi-FI"/>
        </a:p>
      </dgm:t>
    </dgm:pt>
    <dgm:pt modelId="{F53624FC-309E-49D8-A9FF-E39B0A75D6E2}" type="pres">
      <dgm:prSet presAssocID="{5F08B525-3523-4A8E-A279-960B7F0390F5}" presName="outerBoxChildren" presStyleCnt="0"/>
      <dgm:spPr/>
    </dgm:pt>
  </dgm:ptLst>
  <dgm:cxnLst>
    <dgm:cxn modelId="{BD300403-06E3-4FDA-BF22-D4B0C0FA0071}" type="presOf" srcId="{5F08B525-3523-4A8E-A279-960B7F0390F5}" destId="{53273760-7044-4A9E-A353-4097EE03D111}" srcOrd="0" destOrd="0" presId="urn:microsoft.com/office/officeart/2005/8/layout/target2"/>
    <dgm:cxn modelId="{91B31FFC-B3FE-46BA-A85B-D97FAFA9BD79}" type="presOf" srcId="{F3672DE5-0D78-4312-8982-3055D6209878}" destId="{22315311-02D4-43E8-9C7C-F02FAAD44372}" srcOrd="0" destOrd="0" presId="urn:microsoft.com/office/officeart/2005/8/layout/target2"/>
    <dgm:cxn modelId="{BA8096D9-3C0B-44AF-BDD5-BFB2B2C35494}" srcId="{5F08B525-3523-4A8E-A279-960B7F0390F5}" destId="{F3672DE5-0D78-4312-8982-3055D6209878}" srcOrd="0" destOrd="0" parTransId="{1D1C79EA-0F2A-43C4-A7F8-080CCB552A94}" sibTransId="{176D6B1A-1905-46A4-920B-BFB0012288EA}"/>
    <dgm:cxn modelId="{3430E400-5EA2-45E1-A0B9-E13D6250B0D4}" type="presParOf" srcId="{53273760-7044-4A9E-A353-4097EE03D111}" destId="{95F5EB11-76C4-42EA-A608-571CE346E7F5}" srcOrd="0" destOrd="0" presId="urn:microsoft.com/office/officeart/2005/8/layout/target2"/>
    <dgm:cxn modelId="{85DF8ED9-C747-4F6F-80C1-45DE8554EB4C}" type="presParOf" srcId="{95F5EB11-76C4-42EA-A608-571CE346E7F5}" destId="{22315311-02D4-43E8-9C7C-F02FAAD44372}" srcOrd="0" destOrd="0" presId="urn:microsoft.com/office/officeart/2005/8/layout/target2"/>
    <dgm:cxn modelId="{8B2E88A2-43F7-455A-A277-C8E9F509DBE9}" type="presParOf" srcId="{95F5EB11-76C4-42EA-A608-571CE346E7F5}" destId="{F53624FC-309E-49D8-A9FF-E39B0A75D6E2}" srcOrd="1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4224D-BD4D-499D-A578-673FB95DFF47}">
      <dsp:nvSpPr>
        <dsp:cNvPr id="0" name=""/>
        <dsp:cNvSpPr/>
      </dsp:nvSpPr>
      <dsp:spPr>
        <a:xfrm>
          <a:off x="1854129" y="845"/>
          <a:ext cx="2855874" cy="294609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 err="1" smtClean="0">
              <a:solidFill>
                <a:srgbClr val="002F5B"/>
              </a:solidFill>
            </a:rPr>
            <a:t>ELY:jen</a:t>
          </a:r>
          <a:r>
            <a:rPr lang="fi-FI" sz="1800" b="1" kern="1200" dirty="0" smtClean="0">
              <a:solidFill>
                <a:srgbClr val="002F5B"/>
              </a:solidFill>
            </a:rPr>
            <a:t> alueelliset maaseudun </a:t>
          </a:r>
          <a:r>
            <a:rPr lang="fi-FI" sz="1800" b="1" kern="1200" dirty="0" err="1" smtClean="0">
              <a:solidFill>
                <a:srgbClr val="002F5B"/>
              </a:solidFill>
            </a:rPr>
            <a:t>kehittämis</a:t>
          </a:r>
          <a:r>
            <a:rPr lang="fi-FI" sz="1800" b="1" kern="1200" dirty="0" smtClean="0">
              <a:solidFill>
                <a:srgbClr val="002F5B"/>
              </a:solidFill>
            </a:rPr>
            <a:t>-suunnitelmat (15 kpl)</a:t>
          </a:r>
          <a:endParaRPr lang="fi-FI" sz="1800" b="1" kern="1200" dirty="0">
            <a:solidFill>
              <a:srgbClr val="002F5B"/>
            </a:solidFill>
          </a:endParaRPr>
        </a:p>
      </dsp:txBody>
      <dsp:txXfrm>
        <a:off x="2272362" y="432290"/>
        <a:ext cx="2019408" cy="2083201"/>
      </dsp:txXfrm>
    </dsp:sp>
    <dsp:sp modelId="{BA9568D7-D6DB-4698-B257-F37B02E75910}">
      <dsp:nvSpPr>
        <dsp:cNvPr id="0" name=""/>
        <dsp:cNvSpPr/>
      </dsp:nvSpPr>
      <dsp:spPr>
        <a:xfrm>
          <a:off x="3154771" y="2982580"/>
          <a:ext cx="254590" cy="254590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3188517" y="3079935"/>
        <a:ext cx="187098" cy="59880"/>
      </dsp:txXfrm>
    </dsp:sp>
    <dsp:sp modelId="{9696DC88-CD7B-4761-9F16-68E6D2CA6BC2}">
      <dsp:nvSpPr>
        <dsp:cNvPr id="0" name=""/>
        <dsp:cNvSpPr/>
      </dsp:nvSpPr>
      <dsp:spPr>
        <a:xfrm>
          <a:off x="1828688" y="3273659"/>
          <a:ext cx="2823628" cy="2457215"/>
        </a:xfrm>
        <a:prstGeom prst="ellipse">
          <a:avLst/>
        </a:prstGeom>
        <a:solidFill>
          <a:schemeClr val="accent5">
            <a:hueOff val="3507967"/>
            <a:satOff val="0"/>
            <a:lumOff val="-7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 smtClean="0">
              <a:solidFill>
                <a:srgbClr val="002F5B"/>
              </a:solidFill>
            </a:rPr>
            <a:t>Leader-ryhmien paikalliset strategiat </a:t>
          </a:r>
          <a:endParaRPr lang="fi-FI" sz="1800" b="1" kern="1200" dirty="0">
            <a:solidFill>
              <a:srgbClr val="002F5B"/>
            </a:solidFill>
          </a:endParaRPr>
        </a:p>
      </dsp:txBody>
      <dsp:txXfrm>
        <a:off x="2242199" y="3633510"/>
        <a:ext cx="1996606" cy="1737513"/>
      </dsp:txXfrm>
    </dsp:sp>
    <dsp:sp modelId="{9466B21F-E2A5-46C3-810B-BA18F5425833}">
      <dsp:nvSpPr>
        <dsp:cNvPr id="0" name=""/>
        <dsp:cNvSpPr/>
      </dsp:nvSpPr>
      <dsp:spPr>
        <a:xfrm rot="21599620">
          <a:off x="4775846" y="2784041"/>
          <a:ext cx="139586" cy="163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7015933"/>
            <a:satOff val="0"/>
            <a:lumOff val="-1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700" kern="1200"/>
        </a:p>
      </dsp:txBody>
      <dsp:txXfrm>
        <a:off x="4775846" y="2816701"/>
        <a:ext cx="97710" cy="97973"/>
      </dsp:txXfrm>
    </dsp:sp>
    <dsp:sp modelId="{EE0FACC8-913C-4791-88B1-7C453ACAA503}">
      <dsp:nvSpPr>
        <dsp:cNvPr id="0" name=""/>
        <dsp:cNvSpPr/>
      </dsp:nvSpPr>
      <dsp:spPr>
        <a:xfrm>
          <a:off x="4973374" y="839679"/>
          <a:ext cx="4236736" cy="4051516"/>
        </a:xfrm>
        <a:prstGeom prst="ellipse">
          <a:avLst/>
        </a:prstGeom>
        <a:solidFill>
          <a:schemeClr val="accent5">
            <a:hueOff val="7015933"/>
            <a:satOff val="0"/>
            <a:lumOff val="-1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4000" kern="1200" dirty="0" smtClean="0">
              <a:solidFill>
                <a:srgbClr val="002F5B"/>
              </a:solidFill>
            </a:rPr>
            <a:t>Suomen CAP-suunnitelma </a:t>
          </a:r>
          <a:r>
            <a:rPr lang="fi-FI" sz="2400" kern="1200" dirty="0" smtClean="0">
              <a:solidFill>
                <a:srgbClr val="002F5B"/>
              </a:solidFill>
            </a:rPr>
            <a:t>(sisältää Ahvenmaan)</a:t>
          </a:r>
          <a:endParaRPr lang="fi-FI" sz="2400" kern="1200" dirty="0">
            <a:solidFill>
              <a:srgbClr val="002F5B"/>
            </a:solidFill>
          </a:endParaRPr>
        </a:p>
      </dsp:txBody>
      <dsp:txXfrm>
        <a:off x="5593830" y="1433010"/>
        <a:ext cx="2995824" cy="28648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15311-02D4-43E8-9C7C-F02FAAD44372}">
      <dsp:nvSpPr>
        <dsp:cNvPr id="0" name=""/>
        <dsp:cNvSpPr/>
      </dsp:nvSpPr>
      <dsp:spPr>
        <a:xfrm>
          <a:off x="0" y="0"/>
          <a:ext cx="11250591" cy="4776426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3707037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4200" kern="1200" dirty="0"/>
            <a:t>Maaseutualueiden mikro- ja pienyritykset</a:t>
          </a:r>
        </a:p>
      </dsp:txBody>
      <dsp:txXfrm>
        <a:off x="118912" y="118912"/>
        <a:ext cx="11012767" cy="4538602"/>
      </dsp:txXfrm>
    </dsp:sp>
    <dsp:sp modelId="{EBA22844-7303-4062-8919-119DF084A77F}">
      <dsp:nvSpPr>
        <dsp:cNvPr id="0" name=""/>
        <dsp:cNvSpPr/>
      </dsp:nvSpPr>
      <dsp:spPr>
        <a:xfrm>
          <a:off x="281264" y="1194106"/>
          <a:ext cx="1687588" cy="162930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/>
            <a:t>Start-up-Käynnistystuki</a:t>
          </a:r>
        </a:p>
      </dsp:txBody>
      <dsp:txXfrm>
        <a:off x="331371" y="1244213"/>
        <a:ext cx="1587374" cy="1529088"/>
      </dsp:txXfrm>
    </dsp:sp>
    <dsp:sp modelId="{4A30C637-4020-4368-9516-BEEF95D27FD9}">
      <dsp:nvSpPr>
        <dsp:cNvPr id="0" name=""/>
        <dsp:cNvSpPr/>
      </dsp:nvSpPr>
      <dsp:spPr>
        <a:xfrm>
          <a:off x="281264" y="2905645"/>
          <a:ext cx="1687588" cy="162930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/>
            <a:t>Investointituki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/>
            <a:t>- Elintarvikkeet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/>
            <a:t>- Uusiutuva energia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/>
            <a:t>- Muut toimialat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 dirty="0"/>
        </a:p>
      </dsp:txBody>
      <dsp:txXfrm>
        <a:off x="331371" y="2955752"/>
        <a:ext cx="1587374" cy="1529088"/>
      </dsp:txXfrm>
    </dsp:sp>
    <dsp:sp modelId="{28786A3C-1B18-4F53-A458-3972C1E63DFA}">
      <dsp:nvSpPr>
        <dsp:cNvPr id="0" name=""/>
        <dsp:cNvSpPr/>
      </dsp:nvSpPr>
      <dsp:spPr>
        <a:xfrm>
          <a:off x="2153160" y="1180264"/>
          <a:ext cx="8719208" cy="3343498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2123121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4200" kern="1200" dirty="0"/>
            <a:t>ELY – omat välineet</a:t>
          </a:r>
        </a:p>
      </dsp:txBody>
      <dsp:txXfrm>
        <a:off x="2255984" y="1283088"/>
        <a:ext cx="8513560" cy="3137850"/>
      </dsp:txXfrm>
    </dsp:sp>
    <dsp:sp modelId="{72CE8012-71CB-4582-81E1-38C955CB2146}">
      <dsp:nvSpPr>
        <dsp:cNvPr id="0" name=""/>
        <dsp:cNvSpPr/>
      </dsp:nvSpPr>
      <dsp:spPr>
        <a:xfrm>
          <a:off x="2408982" y="2364330"/>
          <a:ext cx="1862074" cy="91995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/>
            <a:t>Start-up-yritykset ja omistajanvaihdokset</a:t>
          </a:r>
        </a:p>
      </dsp:txBody>
      <dsp:txXfrm>
        <a:off x="2437274" y="2392622"/>
        <a:ext cx="1805490" cy="863367"/>
      </dsp:txXfrm>
    </dsp:sp>
    <dsp:sp modelId="{F22BE5A2-F92C-40A9-9005-F33D2E038B52}">
      <dsp:nvSpPr>
        <dsp:cNvPr id="0" name=""/>
        <dsp:cNvSpPr/>
      </dsp:nvSpPr>
      <dsp:spPr>
        <a:xfrm>
          <a:off x="2385832" y="3365036"/>
          <a:ext cx="1908373" cy="91995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/>
            <a:t>Investoinnit, toteutettavuus-tutkimukset ja kehittäminen</a:t>
          </a:r>
        </a:p>
      </dsp:txBody>
      <dsp:txXfrm>
        <a:off x="2414124" y="3393328"/>
        <a:ext cx="1851789" cy="863367"/>
      </dsp:txXfrm>
    </dsp:sp>
    <dsp:sp modelId="{1D7C7426-95EB-40F2-A752-C6C9577D9ED2}">
      <dsp:nvSpPr>
        <dsp:cNvPr id="0" name=""/>
        <dsp:cNvSpPr/>
      </dsp:nvSpPr>
      <dsp:spPr>
        <a:xfrm>
          <a:off x="4443983" y="2388213"/>
          <a:ext cx="6244078" cy="1910570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078411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4200" kern="1200" dirty="0"/>
            <a:t>Leader – omat välineet</a:t>
          </a:r>
        </a:p>
      </dsp:txBody>
      <dsp:txXfrm>
        <a:off x="4502740" y="2446970"/>
        <a:ext cx="6126564" cy="1793056"/>
      </dsp:txXfrm>
    </dsp:sp>
    <dsp:sp modelId="{C097DB69-521C-4867-B03E-0C630DFE1937}">
      <dsp:nvSpPr>
        <dsp:cNvPr id="0" name=""/>
        <dsp:cNvSpPr/>
      </dsp:nvSpPr>
      <dsp:spPr>
        <a:xfrm>
          <a:off x="4635910" y="3260676"/>
          <a:ext cx="3033334" cy="85975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500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 dirty="0"/>
            <a:t>Start-up-yrittäjyyden edistäminen	</a:t>
          </a:r>
        </a:p>
      </dsp:txBody>
      <dsp:txXfrm>
        <a:off x="4662350" y="3287116"/>
        <a:ext cx="2980454" cy="806876"/>
      </dsp:txXfrm>
    </dsp:sp>
    <dsp:sp modelId="{4C078B19-100C-4F18-9A89-4784934AAB20}">
      <dsp:nvSpPr>
        <dsp:cNvPr id="0" name=""/>
        <dsp:cNvSpPr/>
      </dsp:nvSpPr>
      <dsp:spPr>
        <a:xfrm>
          <a:off x="7782868" y="3261820"/>
          <a:ext cx="2818219" cy="85975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 dirty="0"/>
            <a:t>Pienet investoinnit (sateenvarjohankkeena)</a:t>
          </a:r>
        </a:p>
      </dsp:txBody>
      <dsp:txXfrm>
        <a:off x="7809308" y="3288260"/>
        <a:ext cx="2765339" cy="806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15311-02D4-43E8-9C7C-F02FAAD44372}">
      <dsp:nvSpPr>
        <dsp:cNvPr id="0" name=""/>
        <dsp:cNvSpPr/>
      </dsp:nvSpPr>
      <dsp:spPr>
        <a:xfrm>
          <a:off x="0" y="0"/>
          <a:ext cx="11250591" cy="4776426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94878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6500" kern="1200" dirty="0"/>
            <a:t>Maatilat</a:t>
          </a:r>
        </a:p>
      </dsp:txBody>
      <dsp:txXfrm>
        <a:off x="118912" y="118912"/>
        <a:ext cx="11012767" cy="4538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96015-B525-3D41-9F8F-EE572C254ABE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25DA3-6718-1B49-8FF5-258DDF863F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8286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aseline="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25DA3-6718-1B49-8FF5-258DDF863F24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4182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25DA3-6718-1B49-8FF5-258DDF863F24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3217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25DA3-6718-1B49-8FF5-258DDF863F24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7763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25DA3-6718-1B49-8FF5-258DDF863F24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8262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25DA3-6718-1B49-8FF5-258DDF863F24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2300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i-FI" baseline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25DA3-6718-1B49-8FF5-258DDF863F24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654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2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25DA3-6718-1B49-8FF5-258DDF863F24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2780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25DA3-6718-1B49-8FF5-258DDF863F24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5571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25DA3-6718-1B49-8FF5-258DDF863F24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093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25DA3-6718-1B49-8FF5-258DDF863F24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3512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25DA3-6718-1B49-8FF5-258DDF863F24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7157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25DA3-6718-1B49-8FF5-258DDF863F24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1561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25DA3-6718-1B49-8FF5-258DDF863F24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8413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25DA3-6718-1B49-8FF5-258DDF863F2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2508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25DA3-6718-1B49-8FF5-258DDF863F24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3566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0" baseline="0" dirty="0" smtClean="0">
              <a:solidFill>
                <a:srgbClr val="002F5B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25DA3-6718-1B49-8FF5-258DDF863F24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8171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25DA3-6718-1B49-8FF5-258DDF863F24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8075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25DA3-6718-1B49-8FF5-258DDF863F24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8961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25DA3-6718-1B49-8FF5-258DDF863F24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216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logo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3FCCF4-B0BF-7F41-AA16-70D1B9BDC251}"/>
              </a:ext>
            </a:extLst>
          </p:cNvPr>
          <p:cNvSpPr/>
          <p:nvPr userDrawn="1"/>
        </p:nvSpPr>
        <p:spPr>
          <a:xfrm>
            <a:off x="0" y="2301586"/>
            <a:ext cx="12192000" cy="2254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Arial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708989-5134-2543-8713-B6503AAE5E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6690" y="2310176"/>
            <a:ext cx="6558621" cy="223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5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EF570-D6F7-FE4C-97DE-0A0FE1D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4B0D1A-2E1E-3341-94DE-05958A953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1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eskellä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9AD7897-9039-5143-AEA3-1A666D20F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FC237-E277-3944-816A-F5CA6824E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74C38D-677A-4046-9BDE-BCDD5D8EE3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9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ekst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5279E-F00B-264A-8615-7B9D82C84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D9A75D3-8517-1146-9720-72AE57AA2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9A62EE-AB04-4D4A-8F22-8220795161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9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aust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21"/>
            <a:ext cx="12190149" cy="68569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C62FFB7-6852-8144-B7F8-41D37F4A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581486"/>
            <a:ext cx="8815587" cy="2852737"/>
          </a:xfrm>
          <a:effectLst>
            <a:outerShdw blurRad="254000" dist="63500" dir="2700000" algn="tl" rotWithShape="0">
              <a:srgbClr val="002F5B">
                <a:alpha val="40000"/>
              </a:srgbClr>
            </a:outerShdw>
          </a:effectLst>
        </p:spPr>
        <p:txBody>
          <a:bodyPr anchor="b">
            <a:normAutofit/>
          </a:bodyPr>
          <a:lstStyle>
            <a:lvl1pPr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EAAD480-0252-7E4C-BDF3-503894F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601321"/>
            <a:ext cx="8815587" cy="2259479"/>
          </a:xfrm>
          <a:effectLst>
            <a:glow rad="546100">
              <a:schemeClr val="tx1">
                <a:alpha val="84000"/>
              </a:schemeClr>
            </a:glow>
            <a:outerShdw blurRad="203200" dist="38100" dir="2700000" algn="tl" rotWithShape="0">
              <a:srgbClr val="002F5B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C32783-DE99-FA4C-B922-99727FB05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686444-D045-9946-9B7B-937DC59CC7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1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aust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5" y="521"/>
            <a:ext cx="12190151" cy="68569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C62FFB7-6852-8144-B7F8-41D37F4A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581486"/>
            <a:ext cx="8815587" cy="2852737"/>
          </a:xfrm>
          <a:effectLst>
            <a:outerShdw blurRad="254000" dist="63500" dir="2700000" algn="tl" rotWithShape="0">
              <a:srgbClr val="002F5B">
                <a:alpha val="40000"/>
              </a:srgbClr>
            </a:outerShdw>
          </a:effectLst>
        </p:spPr>
        <p:txBody>
          <a:bodyPr anchor="b">
            <a:normAutofit/>
          </a:bodyPr>
          <a:lstStyle>
            <a:lvl1pPr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EAAD480-0252-7E4C-BDF3-503894F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601321"/>
            <a:ext cx="8815587" cy="2259479"/>
          </a:xfrm>
          <a:effectLst>
            <a:glow rad="546100">
              <a:schemeClr val="tx1">
                <a:alpha val="84000"/>
              </a:schemeClr>
            </a:glow>
            <a:outerShdw blurRad="203200" dist="38100" dir="2700000" algn="tl" rotWithShape="0">
              <a:srgbClr val="002F5B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ACB155-97B6-4D40-A173-F4CEBB13F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9A01A5-F831-D447-977B-532784563A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aust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" y="521"/>
            <a:ext cx="12190147" cy="68569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C62FFB7-6852-8144-B7F8-41D37F4A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581486"/>
            <a:ext cx="8815587" cy="2852737"/>
          </a:xfrm>
          <a:effectLst>
            <a:outerShdw blurRad="254000" dist="63500" dir="2700000" algn="tl" rotWithShape="0">
              <a:srgbClr val="002F5B">
                <a:alpha val="40000"/>
              </a:srgbClr>
            </a:outerShdw>
          </a:effectLst>
        </p:spPr>
        <p:txBody>
          <a:bodyPr anchor="b">
            <a:normAutofit/>
          </a:bodyPr>
          <a:lstStyle>
            <a:lvl1pPr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EAAD480-0252-7E4C-BDF3-503894F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601321"/>
            <a:ext cx="8815587" cy="2259479"/>
          </a:xfrm>
          <a:effectLst>
            <a:glow rad="546100">
              <a:schemeClr val="tx1">
                <a:alpha val="84000"/>
              </a:schemeClr>
            </a:glow>
            <a:outerShdw blurRad="203200" dist="38100" dir="2700000" algn="tl" rotWithShape="0">
              <a:srgbClr val="002F5B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86D6D5-076B-554C-A7E9-6E8CFCBC7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98F007-7F05-074A-A87A-BB6B4B9635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9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aust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" y="521"/>
            <a:ext cx="12190147" cy="685695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62FFB7-6852-8144-B7F8-41D37F4A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581486"/>
            <a:ext cx="8815587" cy="2852737"/>
          </a:xfrm>
          <a:effectLst>
            <a:outerShdw blurRad="254000" dist="63500" dir="2700000" algn="tl" rotWithShape="0">
              <a:srgbClr val="002F5B">
                <a:alpha val="40000"/>
              </a:srgbClr>
            </a:outerShdw>
          </a:effectLst>
        </p:spPr>
        <p:txBody>
          <a:bodyPr anchor="b">
            <a:normAutofit/>
          </a:bodyPr>
          <a:lstStyle>
            <a:lvl1pPr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EAAD480-0252-7E4C-BDF3-503894F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601321"/>
            <a:ext cx="8815587" cy="2259479"/>
          </a:xfrm>
          <a:effectLst>
            <a:glow rad="546100">
              <a:schemeClr val="tx1">
                <a:alpha val="84000"/>
              </a:schemeClr>
            </a:glow>
            <a:outerShdw blurRad="203200" dist="38100" dir="2700000" algn="tl" rotWithShape="0">
              <a:srgbClr val="002F5B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542C67-4772-BF48-9470-7A54CCFF0C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7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taust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0" y="520"/>
            <a:ext cx="12190149" cy="6856959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F4CAA4B-32D8-D34C-BF8D-3008CF3DB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DB1783-673E-EE4E-9C03-FED0C10E47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7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taust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21"/>
            <a:ext cx="12190149" cy="68569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69E603-6AE2-8A46-A0C0-A4A8C7D6C6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3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taust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2" y="521"/>
            <a:ext cx="12190147" cy="68569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70C9B6-59D7-2947-83CD-C45FC9445C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rentaation alk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22B05-239D-0643-93B5-2899FBB1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01" y="2002632"/>
            <a:ext cx="9347399" cy="2852737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80"/>
              </a:spcBef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858AD-DC95-2F44-89C2-1218375A0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2302" y="4855369"/>
            <a:ext cx="9347398" cy="225947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4969C-9A25-EC48-80BE-F3B2F7A408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7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taust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2" y="521"/>
            <a:ext cx="12190147" cy="685695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2CFF05-697B-4D4E-90D3-134BFEB75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0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taust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21"/>
            <a:ext cx="12190149" cy="685695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DD9567F-1B21-044D-A586-CDAFD90C3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1BFE1E-DA1A-EA45-9F0B-99719C944F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uvatausta 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DD9567F-1B21-044D-A586-CDAFD90C3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1BFE1E-DA1A-EA45-9F0B-99719C944F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taust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21"/>
            <a:ext cx="12190149" cy="68569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E0C45B-7465-E240-B6D3-6FFDDDF14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018231-43E1-114C-90D5-EFF3D24834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taust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2" y="0"/>
            <a:ext cx="12190147" cy="68569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0A8E0CD-2BD5-6F43-A223-7E1C62783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57A5C1-91E2-634A-BA66-7D370AD8D1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5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taust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2" y="521"/>
            <a:ext cx="12190147" cy="685695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EBEE9BF-9E5B-2244-9576-B0D5ED640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00E3EC-C666-C346-BBC5-7FEE0CEF52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9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8775857-B8F4-EC41-ACF0-886597A76D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748105-46DB-0948-9024-F289F32E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588" y="371122"/>
            <a:ext cx="3932237" cy="168627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EDD328B-D856-724C-90BA-A538844627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3169" y="554400"/>
            <a:ext cx="4689662" cy="57492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B9B3364-7B62-EA45-B7E4-9301B5C459F2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808588" y="2152062"/>
            <a:ext cx="4644826" cy="4204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2B5342-55B9-2B41-8822-560BCCE902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1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8775857-B8F4-EC41-ACF0-886597A76D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EDD328B-D856-724C-90BA-A538844627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3169" y="554400"/>
            <a:ext cx="4689662" cy="5749201"/>
          </a:xfrm>
        </p:spPr>
        <p:txBody>
          <a:bodyPr anchor="ctr">
            <a:noAutofit/>
          </a:bodyPr>
          <a:lstStyle>
            <a:lvl1pPr marL="0" indent="0" algn="ctr">
              <a:buNone/>
              <a:defRPr sz="14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5295E90-4052-914E-B939-EB14C2D3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588" y="371122"/>
            <a:ext cx="3932237" cy="168627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49A6705-119A-264D-B71A-B8988BE1901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808588" y="2152062"/>
            <a:ext cx="4644826" cy="4204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F0EFA1-5269-9F46-BF6F-C4579DC40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vasen txt oi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D279B4-7217-244B-8ECA-D772EB4A4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9419" y="0"/>
            <a:ext cx="6105419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ACDDF0-3262-234C-A075-BC0D935C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588" y="371122"/>
            <a:ext cx="3932237" cy="168627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F8A2CDA-1C3A-0C41-B281-08EC34E01382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808588" y="2152062"/>
            <a:ext cx="4644826" cy="4204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B4ABC2-B1E5-5646-A58B-E94FD5EACE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5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vasen txt o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D279B4-7217-244B-8ECA-D772EB4A4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9419" y="0"/>
            <a:ext cx="3060000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748105-46DB-0948-9024-F289F32E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319" y="371122"/>
            <a:ext cx="6953506" cy="168627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F8FAB2A-4222-654B-AB95-220C6BE37FD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787319" y="2152062"/>
            <a:ext cx="7666095" cy="4204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C9908C-B801-1B46-85EF-C1B0FF17A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5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 bulllet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78EE9-F05E-6B42-BD66-E8997A6B5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0DB2E-9A5E-AA42-AB8C-DF85F03C0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8E9409-3262-8A43-9AC6-41184C1C1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F13E1E-2DDE-984A-A663-256070ED0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3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B4EFF-307A-E147-83A4-ABF4A2428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9945"/>
          <a:stretch/>
        </p:blipFill>
        <p:spPr>
          <a:xfrm>
            <a:off x="0" y="0"/>
            <a:ext cx="12192000" cy="343274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1C722D1-FA31-4940-8BD1-421C15AEEA0F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601206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7B0F86B-AB84-7A41-A60D-CD6718BD8ED1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6242598" y="4820860"/>
            <a:ext cx="2339999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5143527-32D0-9F4A-8E24-AA1998FDB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18FCC45-C6DD-7B40-A552-A0C509D23CE8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3601206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058EE4CF-E4D6-C649-9228-1D6F31551312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242597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F6D75E-5D47-5745-8506-553C8871D3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1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9FB142-2739-5840-AE3B-707D732B4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9945"/>
          <a:stretch/>
        </p:blipFill>
        <p:spPr>
          <a:xfrm>
            <a:off x="0" y="0"/>
            <a:ext cx="12192000" cy="343274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0C948641-6324-2C4E-8E41-5C6685E8DB1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2284609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D000EAE-B6E3-7949-B464-A3F5C7CE6B45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7576698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21D0D75-80AD-504C-B128-B1C2C9BF9A75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4926000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5BDD379-F172-C141-BBAA-6F24F4137AE2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2284609" y="4820860"/>
            <a:ext cx="2339999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CA66CA6-59A9-7149-B7B6-122A85A8E6E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926000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70FDC78-CD04-C248-936D-4E535C556FA1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7576698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7DB94EF-40A9-134C-A16A-9F12A7B3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24817B-E0C7-4047-97EA-8D4DF9DE34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3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AB2900E-C3A0-A34C-B548-6B0DD892D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9945"/>
          <a:stretch/>
        </p:blipFill>
        <p:spPr>
          <a:xfrm>
            <a:off x="0" y="0"/>
            <a:ext cx="12192000" cy="343274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7D623471-4980-9641-B3B4-4B85FB9A32FC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972935" y="4820860"/>
            <a:ext cx="2339999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D3FB280-2B1E-194E-B740-5E2F1300A424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3614326" y="4820860"/>
            <a:ext cx="2339999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16745DA5-3D02-834C-9004-6EA74085AD4E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6255716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7511C7F-3548-AF44-87F8-EE78B514AC03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8897107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3AA93D3-A9A9-4145-B0C2-4CDEBDC6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DD247B6A-6DD6-8E4F-89F7-D036D882B9FF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972934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D3AEF14-403E-0D49-9752-CCB3AC97D085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3614325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D767C64C-BE03-3C49-8F5E-F21FA49C2B71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6255716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9505BD62-B4F5-0046-B316-96AE1E1D8667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8897107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415E2C-35FB-A64E-B1FA-D2F5ACD16F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8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lleti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7FFF-98B7-0647-BB1C-EE8CA23E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AC24F-74C8-D846-9FB3-6CAF2AA9D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2042A-92A6-2240-8510-115D1F679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EF570-D6F7-FE4C-97DE-0A0FE1D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0DB301-D288-1043-B374-5C34D6A692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3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t 2 palstaa, otsikko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9087-53CC-FF44-9A30-AE9D41C2D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727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6C178-61AC-C148-AA6D-032ACA632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96630"/>
            <a:ext cx="5157787" cy="823912"/>
          </a:xfrm>
          <a:solidFill>
            <a:srgbClr val="002F5B"/>
          </a:solidFill>
        </p:spPr>
        <p:txBody>
          <a:bodyPr lIns="216000" tIns="216000" rIns="216000" bIns="216000"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C0E9A-28E5-7540-BB0A-C59784826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23474"/>
            <a:ext cx="5157787" cy="36328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B6E82A-08A3-4944-A393-1DFF5854B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23474"/>
            <a:ext cx="5183188" cy="36328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78228E-A85B-BB43-AEB1-3325048C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15523ED-6704-5347-BE67-573A7B1ED7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72200" y="1796630"/>
            <a:ext cx="5157787" cy="823912"/>
          </a:xfrm>
          <a:solidFill>
            <a:srgbClr val="002F5B"/>
          </a:solidFill>
        </p:spPr>
        <p:txBody>
          <a:bodyPr lIns="216000" tIns="216000" rIns="216000" bIns="216000"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34F07E-BA3F-8B43-99ED-0FC5716BFC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1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a 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7FFF-98B7-0647-BB1C-EE8CA23E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EF570-D6F7-FE4C-97DE-0A0FE1D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FDC4F6-9C10-614A-B01A-1E09993B87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7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 teksti val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22B05-239D-0643-93B5-2899FBB1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181370"/>
            <a:ext cx="9080569" cy="2852737"/>
          </a:xfrm>
          <a:effectLst/>
        </p:spPr>
        <p:txBody>
          <a:bodyPr anchor="b">
            <a:normAutofit/>
          </a:bodyPr>
          <a:lstStyle>
            <a:lvl1pPr>
              <a:defRPr sz="5400" spc="-50" baseline="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858AD-DC95-2F44-89C2-1218375A0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227248"/>
            <a:ext cx="9080569" cy="2259479"/>
          </a:xfrm>
          <a:effectLst>
            <a:glow rad="546100">
              <a:schemeClr val="tx1">
                <a:alpha val="84000"/>
              </a:schemeClr>
            </a:glow>
          </a:effectLst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FF480C-8508-5A4D-9436-22E96D7B7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8DB580-2DC2-F94A-BCD6-F3565825CD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eskell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/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3200" b="0">
                <a:solidFill>
                  <a:srgbClr val="002F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C39EA95-DE4A-424E-AE6D-CD9E6CD3B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75CB7F-1FA4-C247-BE80-138D31043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DD9567F-1B21-044D-A586-CDAFD90C3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rgbClr val="002F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832437-0311-0545-BFCF-088015338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EA0A68-317E-4145-8E0E-2608C3437C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4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967B95-9AC7-A043-B8FD-E3021C1E9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84559-CC17-CE46-9193-51A9D8A0B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94E01-4403-BB4F-9726-41BA18A9D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499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1" r:id="rId2"/>
    <p:sldLayoutId id="2147483650" r:id="rId3"/>
    <p:sldLayoutId id="2147483652" r:id="rId4"/>
    <p:sldLayoutId id="2147483653" r:id="rId5"/>
    <p:sldLayoutId id="2147483673" r:id="rId6"/>
    <p:sldLayoutId id="2147483667" r:id="rId7"/>
    <p:sldLayoutId id="2147483668" r:id="rId8"/>
    <p:sldLayoutId id="2147483669" r:id="rId9"/>
    <p:sldLayoutId id="2147483684" r:id="rId10"/>
    <p:sldLayoutId id="2147483655" r:id="rId11"/>
    <p:sldLayoutId id="2147483661" r:id="rId12"/>
    <p:sldLayoutId id="2147483674" r:id="rId13"/>
    <p:sldLayoutId id="2147483664" r:id="rId14"/>
    <p:sldLayoutId id="2147483676" r:id="rId15"/>
    <p:sldLayoutId id="2147483677" r:id="rId16"/>
    <p:sldLayoutId id="2147483665" r:id="rId17"/>
    <p:sldLayoutId id="2147483678" r:id="rId18"/>
    <p:sldLayoutId id="2147483679" r:id="rId19"/>
    <p:sldLayoutId id="2147483680" r:id="rId20"/>
    <p:sldLayoutId id="2147483666" r:id="rId21"/>
    <p:sldLayoutId id="2147483690" r:id="rId22"/>
    <p:sldLayoutId id="2147483681" r:id="rId23"/>
    <p:sldLayoutId id="2147483682" r:id="rId24"/>
    <p:sldLayoutId id="2147483683" r:id="rId25"/>
    <p:sldLayoutId id="2147483659" r:id="rId26"/>
    <p:sldLayoutId id="2147483660" r:id="rId27"/>
    <p:sldLayoutId id="2147483662" r:id="rId28"/>
    <p:sldLayoutId id="2147483663" r:id="rId29"/>
    <p:sldLayoutId id="2147483686" r:id="rId30"/>
    <p:sldLayoutId id="2147483685" r:id="rId31"/>
    <p:sldLayoutId id="2147483689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rgbClr val="002F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jpeg"/><Relationship Id="rId11" Type="http://schemas.openxmlformats.org/officeDocument/2006/relationships/image" Target="../media/image20.jp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image" Target="../media/image13.jpeg"/><Relationship Id="rId9" Type="http://schemas.openxmlformats.org/officeDocument/2006/relationships/image" Target="../media/image1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tmp"/><Relationship Id="rId3" Type="http://schemas.openxmlformats.org/officeDocument/2006/relationships/image" Target="../media/image30.png"/><Relationship Id="rId7" Type="http://schemas.openxmlformats.org/officeDocument/2006/relationships/image" Target="../media/image34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tmp"/><Relationship Id="rId5" Type="http://schemas.openxmlformats.org/officeDocument/2006/relationships/image" Target="../media/image32.tmp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09830" y="556435"/>
            <a:ext cx="8815587" cy="1719863"/>
          </a:xfrm>
        </p:spPr>
        <p:txBody>
          <a:bodyPr/>
          <a:lstStyle/>
          <a:p>
            <a:r>
              <a:rPr lang="fi-FI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Yhdessä eteenpäin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09830" y="2301350"/>
            <a:ext cx="9287397" cy="1799140"/>
          </a:xfrm>
        </p:spPr>
        <p:txBody>
          <a:bodyPr>
            <a:normAutofit fontScale="70000" lnSpcReduction="20000"/>
          </a:bodyPr>
          <a:lstStyle/>
          <a:p>
            <a:r>
              <a:rPr lang="fi-FI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Kansallisen maaseutupolitiikan, </a:t>
            </a:r>
          </a:p>
          <a:p>
            <a:r>
              <a:rPr lang="fi-FI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Kansallisen saaristopolitiikan ja </a:t>
            </a:r>
          </a:p>
          <a:p>
            <a:r>
              <a:rPr lang="fi-FI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EU-</a:t>
            </a:r>
            <a:r>
              <a:rPr lang="fi-FI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osarahoitteisen</a:t>
            </a:r>
            <a:r>
              <a:rPr lang="fi-FI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maaseudun kehittämisen </a:t>
            </a:r>
          </a:p>
          <a:p>
            <a:r>
              <a:rPr lang="fi-FI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Älykkäät maaseudut –alueiden </a:t>
            </a:r>
            <a:r>
              <a:rPr lang="fi-FI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webinaarit</a:t>
            </a:r>
            <a:r>
              <a:rPr lang="fi-FI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syksy </a:t>
            </a:r>
            <a:r>
              <a:rPr lang="fi-FI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2020-kevät 2021</a:t>
            </a:r>
            <a:endParaRPr lang="fi-FI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i-FI" dirty="0"/>
          </a:p>
        </p:txBody>
      </p:sp>
      <p:grpSp>
        <p:nvGrpSpPr>
          <p:cNvPr id="5" name="Ryhmä 4" title="Logo:CAP27"/>
          <p:cNvGrpSpPr/>
          <p:nvPr/>
        </p:nvGrpSpPr>
        <p:grpSpPr>
          <a:xfrm>
            <a:off x="1083802" y="4616660"/>
            <a:ext cx="10750129" cy="1791222"/>
            <a:chOff x="-3510556" y="-10282"/>
            <a:chExt cx="9235520" cy="1470377"/>
          </a:xfrm>
        </p:grpSpPr>
        <p:pic>
          <p:nvPicPr>
            <p:cNvPr id="6" name="Kuva 5" title="Logo: Maaseutu.fi 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313" b="8257"/>
            <a:stretch/>
          </p:blipFill>
          <p:spPr bwMode="auto">
            <a:xfrm>
              <a:off x="2790496" y="-10282"/>
              <a:ext cx="762000" cy="8255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Kuva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10556" y="786995"/>
              <a:ext cx="1346200" cy="673100"/>
            </a:xfrm>
            <a:prstGeom prst="rect">
              <a:avLst/>
            </a:prstGeom>
          </p:spPr>
        </p:pic>
        <p:pic>
          <p:nvPicPr>
            <p:cNvPr id="8" name="Kuva 7" title="Logo: Maaseutupolitiikka 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2869"/>
              <a:ext cx="1689100" cy="539750"/>
            </a:xfrm>
            <a:prstGeom prst="rect">
              <a:avLst/>
            </a:prstGeom>
          </p:spPr>
        </p:pic>
        <p:pic>
          <p:nvPicPr>
            <p:cNvPr id="9" name="Kuva 8" title="Logo: Maa- ja metsätalousministeriö 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014" y="94593"/>
              <a:ext cx="2259724" cy="744682"/>
            </a:xfrm>
            <a:prstGeom prst="rect">
              <a:avLst/>
            </a:prstGeom>
          </p:spPr>
        </p:pic>
        <p:pic>
          <p:nvPicPr>
            <p:cNvPr id="10" name="Kuva 9" title="Logo: Saaristopolitiikka 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407" y="912368"/>
              <a:ext cx="1727200" cy="483383"/>
            </a:xfrm>
            <a:prstGeom prst="rect">
              <a:avLst/>
            </a:prstGeom>
          </p:spPr>
        </p:pic>
        <p:pic>
          <p:nvPicPr>
            <p:cNvPr id="11" name="Kuva 10" title="Logo: Maaseutuparlamentti 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519" y="835573"/>
              <a:ext cx="1622445" cy="624522"/>
            </a:xfrm>
            <a:prstGeom prst="rect">
              <a:avLst/>
            </a:prstGeom>
          </p:spPr>
        </p:pic>
      </p:grpSp>
      <p:pic>
        <p:nvPicPr>
          <p:cNvPr id="15" name="Kuva 14" title="Logo: Elinkeino- ,liikenne -ja ympäristökeskus 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06" y="4770598"/>
            <a:ext cx="2069151" cy="726868"/>
          </a:xfrm>
          <a:prstGeom prst="rect">
            <a:avLst/>
          </a:prstGeom>
        </p:spPr>
      </p:pic>
      <p:pic>
        <p:nvPicPr>
          <p:cNvPr id="16" name="Kuva 15" title="Logo: Leader 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199" y="5714860"/>
            <a:ext cx="1511824" cy="540225"/>
          </a:xfrm>
          <a:prstGeom prst="rect">
            <a:avLst/>
          </a:prstGeom>
        </p:spPr>
      </p:pic>
      <p:pic>
        <p:nvPicPr>
          <p:cNvPr id="17" name="Kuva 16" title="Logo: Maaseuturahasto 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32" y="4629186"/>
            <a:ext cx="1310882" cy="868280"/>
          </a:xfrm>
          <a:prstGeom prst="rect">
            <a:avLst/>
          </a:prstGeom>
        </p:spPr>
      </p:pic>
      <p:pic>
        <p:nvPicPr>
          <p:cNvPr id="12" name="Kuva 11" title="Logo: Ruokavirasto 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51" y="4977377"/>
            <a:ext cx="2202437" cy="416209"/>
          </a:xfrm>
          <a:prstGeom prst="rect">
            <a:avLst/>
          </a:prstGeo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305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788" cy="1325563"/>
          </a:xfrm>
        </p:spPr>
        <p:txBody>
          <a:bodyPr/>
          <a:lstStyle/>
          <a:p>
            <a:pPr eaLnBrk="1" hangingPunct="1"/>
            <a:r>
              <a:rPr lang="fi-FI" altLang="fi-FI" sz="3600" dirty="0" smtClean="0">
                <a:latin typeface="+mj-lt"/>
              </a:rPr>
              <a:t>CAP27-uudistus: valmisteluvaiheet (2)</a:t>
            </a:r>
            <a:endParaRPr lang="fi-FI" altLang="fi-FI" sz="3600" dirty="0" smtClean="0">
              <a:latin typeface="+mj-lt"/>
            </a:endParaRPr>
          </a:p>
        </p:txBody>
      </p:sp>
      <p:sp>
        <p:nvSpPr>
          <p:cNvPr id="9219" name="Sisällön paikkamerkki 2"/>
          <p:cNvSpPr>
            <a:spLocks noGrp="1"/>
          </p:cNvSpPr>
          <p:nvPr>
            <p:ph idx="1"/>
          </p:nvPr>
        </p:nvSpPr>
        <p:spPr>
          <a:xfrm>
            <a:off x="838200" y="1838325"/>
            <a:ext cx="10515600" cy="4754563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dirty="0" smtClean="0">
                <a:latin typeface="+mj-lt"/>
              </a:rPr>
              <a:t>Kansallisten linjausten valmistelu etenee rinnakkain EU-prosessin kanssa -&gt; CAP-suunnitelman valmistelu ja kansallinen hyväksyminen </a:t>
            </a:r>
          </a:p>
          <a:p>
            <a:pPr eaLnBrk="1" hangingPunct="1"/>
            <a:r>
              <a:rPr lang="fi-FI" altLang="fi-FI" dirty="0" smtClean="0">
                <a:latin typeface="+mj-lt"/>
              </a:rPr>
              <a:t>CAP-suunnitelman hyväksyttäminen komissiossa 2022</a:t>
            </a:r>
          </a:p>
          <a:p>
            <a:pPr eaLnBrk="1" hangingPunct="1"/>
            <a:r>
              <a:rPr lang="fi-FI" altLang="fi-FI" dirty="0" smtClean="0">
                <a:latin typeface="+mj-lt"/>
              </a:rPr>
              <a:t>Kansallinen säädösvalmistelu (määrä ja merkitys kasvaa)</a:t>
            </a:r>
          </a:p>
          <a:p>
            <a:pPr eaLnBrk="1" hangingPunct="1"/>
            <a:r>
              <a:rPr lang="fi-FI" altLang="fi-FI" dirty="0" smtClean="0">
                <a:latin typeface="+mj-lt"/>
              </a:rPr>
              <a:t>Toimeenpano (prosessit, tietojärjestelmät, ohjeet, ym.)</a:t>
            </a:r>
          </a:p>
          <a:p>
            <a:pPr eaLnBrk="1" hangingPunct="1"/>
            <a:r>
              <a:rPr lang="fi-FI" altLang="fi-FI" dirty="0" smtClean="0">
                <a:latin typeface="+mj-lt"/>
              </a:rPr>
              <a:t>Uudistetut CAP-välineet käyttöön 2023</a:t>
            </a:r>
          </a:p>
        </p:txBody>
      </p:sp>
      <p:sp>
        <p:nvSpPr>
          <p:cNvPr id="9220" name="Dian numeron paikkamerkki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8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CFFE796C-B3C8-467F-9356-8734723BE7FC}" type="slidenum">
              <a:rPr lang="fi-FI" altLang="fi-FI" sz="1000" smtClean="0">
                <a:solidFill>
                  <a:srgbClr val="002F5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fi-FI" altLang="fi-FI" sz="1000" smtClean="0">
              <a:solidFill>
                <a:srgbClr val="002F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4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"/>
            <a:ext cx="12139613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32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0574" y="365125"/>
            <a:ext cx="10116814" cy="1325563"/>
          </a:xfrm>
        </p:spPr>
        <p:txBody>
          <a:bodyPr/>
          <a:lstStyle/>
          <a:p>
            <a:r>
              <a:rPr lang="fi-FI" dirty="0"/>
              <a:t>	Siirtymäkausi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554481"/>
            <a:ext cx="10515600" cy="4622482"/>
          </a:xfrm>
        </p:spPr>
        <p:txBody>
          <a:bodyPr>
            <a:normAutofit/>
          </a:bodyPr>
          <a:lstStyle/>
          <a:p>
            <a:pPr lvl="1"/>
            <a:r>
              <a:rPr lang="fi-FI" sz="2400" b="1" dirty="0"/>
              <a:t>Siirtymäkaudella on toimintaa ja rahoitusta</a:t>
            </a:r>
            <a:r>
              <a:rPr lang="fi-FI" sz="2400" dirty="0"/>
              <a:t>: nykyistä maaseutuohjelmaa jatketaan nykyisillä säännöillä, mutta uuden kauden rahoituksella.</a:t>
            </a:r>
          </a:p>
          <a:p>
            <a:pPr lvl="2"/>
            <a:r>
              <a:rPr lang="fi-FI" sz="2400" dirty="0" smtClean="0"/>
              <a:t>Päätöksenteko </a:t>
            </a:r>
            <a:r>
              <a:rPr lang="fi-FI" sz="2400" dirty="0"/>
              <a:t>jatkuu vuoden </a:t>
            </a:r>
            <a:r>
              <a:rPr lang="fi-FI" sz="2400" dirty="0" smtClean="0"/>
              <a:t>2022 lopulle</a:t>
            </a:r>
          </a:p>
          <a:p>
            <a:pPr lvl="2"/>
            <a:r>
              <a:rPr lang="fi-FI" sz="2400" dirty="0" smtClean="0"/>
              <a:t>Varoja on hyvin käytettävissä hyvin hankkeisiin</a:t>
            </a:r>
            <a:endParaRPr lang="fi-FI" sz="2400" dirty="0"/>
          </a:p>
          <a:p>
            <a:pPr lvl="2"/>
            <a:r>
              <a:rPr lang="fi-FI" sz="2400" dirty="0"/>
              <a:t>Ohjelmaa toteuttavien hankkeiden toteuttamisaika ja maksatukset </a:t>
            </a:r>
            <a:r>
              <a:rPr lang="fi-FI" sz="2400" dirty="0" smtClean="0"/>
              <a:t>voivat </a:t>
            </a:r>
            <a:r>
              <a:rPr lang="fi-FI" sz="2400" dirty="0"/>
              <a:t>jatkua vuoden </a:t>
            </a:r>
            <a:r>
              <a:rPr lang="fi-FI" sz="2400" dirty="0" smtClean="0"/>
              <a:t>2025 </a:t>
            </a:r>
            <a:r>
              <a:rPr lang="fi-FI" sz="2400" dirty="0"/>
              <a:t>loppupuolelle asti </a:t>
            </a:r>
            <a:r>
              <a:rPr lang="fi-FI" sz="2400" dirty="0" smtClean="0"/>
              <a:t>(n+3</a:t>
            </a:r>
            <a:r>
              <a:rPr lang="fi-FI" sz="2400" dirty="0" smtClean="0"/>
              <a:t>)</a:t>
            </a:r>
          </a:p>
          <a:p>
            <a:pPr lvl="2"/>
            <a:endParaRPr lang="fi-FI" sz="2400" dirty="0" smtClean="0"/>
          </a:p>
          <a:p>
            <a:pPr lvl="1"/>
            <a:r>
              <a:rPr lang="fi-FI" sz="2400" dirty="0" smtClean="0"/>
              <a:t>CAP-suunnitelman toteuttaminen alkaa  1.1.2023</a:t>
            </a:r>
            <a:endParaRPr lang="fi-FI" sz="2400" dirty="0"/>
          </a:p>
        </p:txBody>
      </p:sp>
      <p:pic>
        <p:nvPicPr>
          <p:cNvPr id="5" name="Kuva 4" title="Logo: CAP27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0605"/>
            <a:ext cx="2144474" cy="1072237"/>
          </a:xfrm>
          <a:prstGeom prst="rect">
            <a:avLst/>
          </a:prstGeo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531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EU:n elvytysvarat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199" y="1493520"/>
            <a:ext cx="10811005" cy="5032540"/>
          </a:xfrm>
        </p:spPr>
        <p:txBody>
          <a:bodyPr>
            <a:normAutofit/>
          </a:bodyPr>
          <a:lstStyle/>
          <a:p>
            <a:r>
              <a:rPr lang="fi-FI" dirty="0" smtClean="0"/>
              <a:t>Tarkoitettu k</a:t>
            </a:r>
            <a:r>
              <a:rPr lang="fi-FI" dirty="0" smtClean="0"/>
              <a:t>oronakriisistä </a:t>
            </a:r>
            <a:r>
              <a:rPr lang="fi-FI" dirty="0" smtClean="0"/>
              <a:t>toipumiseen</a:t>
            </a:r>
          </a:p>
          <a:p>
            <a:r>
              <a:rPr lang="fi-FI" dirty="0"/>
              <a:t>V</a:t>
            </a:r>
            <a:r>
              <a:rPr lang="fi-FI" dirty="0" smtClean="0"/>
              <a:t>aroilla </a:t>
            </a:r>
            <a:r>
              <a:rPr lang="fi-FI" dirty="0"/>
              <a:t>voidaan toteutetaan maaseudun kehittämistoimenpiteitä mahdollisesti tarkemmalla painotuksella: </a:t>
            </a:r>
          </a:p>
          <a:p>
            <a:pPr lvl="1"/>
            <a:r>
              <a:rPr lang="fi-FI" sz="2400" dirty="0"/>
              <a:t>Jäsenmaa määrittelee </a:t>
            </a:r>
            <a:r>
              <a:rPr lang="fi-FI" sz="2400" dirty="0" smtClean="0"/>
              <a:t>tarpeet </a:t>
            </a:r>
            <a:r>
              <a:rPr lang="fi-FI" sz="2400" dirty="0"/>
              <a:t>ja valitsee keinot. </a:t>
            </a:r>
          </a:p>
          <a:p>
            <a:pPr lvl="1"/>
            <a:r>
              <a:rPr lang="fi-FI" sz="2400" dirty="0"/>
              <a:t>Toimenpiteissä tulee painottaa vihreää taloutta (linkit Pellolta Pöytään ja </a:t>
            </a:r>
            <a:r>
              <a:rPr lang="fi-FI" sz="2400" dirty="0" err="1"/>
              <a:t>Biodiversiteetti</a:t>
            </a:r>
            <a:r>
              <a:rPr lang="fi-FI" sz="2400" dirty="0"/>
              <a:t>-strategioihin), </a:t>
            </a:r>
            <a:r>
              <a:rPr lang="fi-FI" sz="2400" dirty="0" err="1"/>
              <a:t>digitalisaatiota</a:t>
            </a:r>
            <a:r>
              <a:rPr lang="fi-FI" sz="2400" dirty="0"/>
              <a:t> ja sosioekonomista kestävyyttä.  </a:t>
            </a:r>
          </a:p>
          <a:p>
            <a:pPr lvl="1"/>
            <a:r>
              <a:rPr lang="fi-FI" sz="2400" dirty="0" smtClean="0"/>
              <a:t>Varojen </a:t>
            </a:r>
            <a:r>
              <a:rPr lang="fi-FI" sz="2400" dirty="0"/>
              <a:t>kohdennuksessa ja siirtymäkauden rahoituksessa on otettava huomioon myös koko CAP-rahoituskauden 2021-2027 kokonaisuus. </a:t>
            </a:r>
          </a:p>
          <a:p>
            <a:pPr lvl="1"/>
            <a:r>
              <a:rPr lang="fi-FI" sz="2400" dirty="0" smtClean="0"/>
              <a:t>Suomen osuus noin 210 miljoonaa euroa</a:t>
            </a:r>
          </a:p>
          <a:p>
            <a:pPr lvl="1"/>
            <a:r>
              <a:rPr lang="fi-FI" sz="2400" dirty="0" smtClean="0"/>
              <a:t>Vuosina 2021-2022</a:t>
            </a:r>
          </a:p>
          <a:p>
            <a:pPr lvl="1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237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400" dirty="0"/>
              <a:t>Elvytysvaroilla </a:t>
            </a:r>
            <a:r>
              <a:rPr lang="fi-FI" sz="3400" dirty="0" smtClean="0"/>
              <a:t>rahoitettavaksi </a:t>
            </a:r>
            <a:r>
              <a:rPr lang="fi-FI" sz="3400" dirty="0"/>
              <a:t>esitettäviä </a:t>
            </a:r>
            <a:r>
              <a:rPr lang="fi-FI" sz="3400" dirty="0" smtClean="0"/>
              <a:t>toimenpiteitä</a:t>
            </a:r>
            <a:endParaRPr lang="fi-FI" sz="3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199" y="1825624"/>
            <a:ext cx="10673219" cy="4530725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Maatalousinvestoinnit</a:t>
            </a:r>
          </a:p>
          <a:p>
            <a:r>
              <a:rPr lang="fi-FI" dirty="0" smtClean="0"/>
              <a:t>Yritysrahoitus</a:t>
            </a:r>
          </a:p>
          <a:p>
            <a:r>
              <a:rPr lang="fi-FI" dirty="0" smtClean="0"/>
              <a:t>Laajakaista ja digi-hankkeet</a:t>
            </a:r>
          </a:p>
          <a:p>
            <a:r>
              <a:rPr lang="fi-FI" dirty="0" smtClean="0"/>
              <a:t>Ympäristökorvauksista </a:t>
            </a:r>
            <a:r>
              <a:rPr lang="fi-FI" dirty="0"/>
              <a:t>kiertotalouden edistämistoimet</a:t>
            </a:r>
          </a:p>
          <a:p>
            <a:r>
              <a:rPr lang="fi-FI" dirty="0" smtClean="0"/>
              <a:t>Luonnonmukainen tuotanto</a:t>
            </a:r>
          </a:p>
          <a:p>
            <a:r>
              <a:rPr lang="fi-FI" dirty="0" smtClean="0"/>
              <a:t>Eläinten hyvinvointi</a:t>
            </a:r>
          </a:p>
          <a:p>
            <a:r>
              <a:rPr lang="fi-FI" dirty="0" smtClean="0"/>
              <a:t>EIP-hankkeet (</a:t>
            </a:r>
            <a:r>
              <a:rPr lang="fi-FI" dirty="0"/>
              <a:t>E</a:t>
            </a:r>
            <a:r>
              <a:rPr lang="fi-FI" dirty="0" smtClean="0"/>
              <a:t>uropean Innovation </a:t>
            </a:r>
            <a:r>
              <a:rPr lang="fi-FI" dirty="0" err="1" smtClean="0"/>
              <a:t>Partnership</a:t>
            </a:r>
            <a:r>
              <a:rPr lang="fi-FI" dirty="0" smtClean="0"/>
              <a:t>)</a:t>
            </a:r>
          </a:p>
          <a:p>
            <a:endParaRPr lang="fi-FI" dirty="0"/>
          </a:p>
          <a:p>
            <a:r>
              <a:rPr lang="fi-FI" dirty="0" smtClean="0"/>
              <a:t>Tärkeätä </a:t>
            </a:r>
            <a:r>
              <a:rPr lang="fi-FI" dirty="0" smtClean="0"/>
              <a:t>huomioida kokonaisuus: samanaikaisesti toteutetaan siirtymäkauden rahoitusta ja muiden rahastojen toimenpiteitä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006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788" cy="1325563"/>
          </a:xfrm>
        </p:spPr>
        <p:txBody>
          <a:bodyPr>
            <a:noAutofit/>
          </a:bodyPr>
          <a:lstStyle/>
          <a:p>
            <a:pPr eaLnBrk="1" hangingPunct="1"/>
            <a:r>
              <a:rPr lang="fi-FI" altLang="fi-FI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CAP-rahoituksen muutokset Suomelle (9/2020*)</a:t>
            </a:r>
          </a:p>
        </p:txBody>
      </p:sp>
      <p:sp>
        <p:nvSpPr>
          <p:cNvPr id="24579" name="Dian numeron paikkamerkki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178925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8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9933C59B-B405-47B2-A430-5AE7C73898EF}" type="slidenum">
              <a:rPr lang="fi-FI" altLang="fi-FI" sz="1000" smtClean="0">
                <a:solidFill>
                  <a:srgbClr val="002F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fi-FI" altLang="fi-FI" sz="1000" smtClean="0">
              <a:solidFill>
                <a:srgbClr val="002F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/>
          </p:nvPr>
        </p:nvGraphicFramePr>
        <p:xfrm>
          <a:off x="1110883" y="1925789"/>
          <a:ext cx="9196898" cy="4055722"/>
        </p:xfrm>
        <a:graphic>
          <a:graphicData uri="http://schemas.openxmlformats.org/drawingml/2006/table">
            <a:tbl>
              <a:tblPr firstRow="1" firstCol="1" bandRow="1"/>
              <a:tblGrid>
                <a:gridCol w="2270673">
                  <a:extLst>
                    <a:ext uri="{9D8B030D-6E8A-4147-A177-3AD203B41FA5}">
                      <a16:colId xmlns:a16="http://schemas.microsoft.com/office/drawing/2014/main" val="3509425272"/>
                    </a:ext>
                  </a:extLst>
                </a:gridCol>
                <a:gridCol w="1419355">
                  <a:extLst>
                    <a:ext uri="{9D8B030D-6E8A-4147-A177-3AD203B41FA5}">
                      <a16:colId xmlns:a16="http://schemas.microsoft.com/office/drawing/2014/main" val="1813350473"/>
                    </a:ext>
                  </a:extLst>
                </a:gridCol>
                <a:gridCol w="1419355">
                  <a:extLst>
                    <a:ext uri="{9D8B030D-6E8A-4147-A177-3AD203B41FA5}">
                      <a16:colId xmlns:a16="http://schemas.microsoft.com/office/drawing/2014/main" val="3091456315"/>
                    </a:ext>
                  </a:extLst>
                </a:gridCol>
                <a:gridCol w="1325578">
                  <a:extLst>
                    <a:ext uri="{9D8B030D-6E8A-4147-A177-3AD203B41FA5}">
                      <a16:colId xmlns:a16="http://schemas.microsoft.com/office/drawing/2014/main" val="3602782902"/>
                    </a:ext>
                  </a:extLst>
                </a:gridCol>
                <a:gridCol w="1296796">
                  <a:extLst>
                    <a:ext uri="{9D8B030D-6E8A-4147-A177-3AD203B41FA5}">
                      <a16:colId xmlns:a16="http://schemas.microsoft.com/office/drawing/2014/main" val="3042995293"/>
                    </a:ext>
                  </a:extLst>
                </a:gridCol>
                <a:gridCol w="1465141">
                  <a:extLst>
                    <a:ext uri="{9D8B030D-6E8A-4147-A177-3AD203B41FA5}">
                      <a16:colId xmlns:a16="http://schemas.microsoft.com/office/drawing/2014/main" val="851489313"/>
                    </a:ext>
                  </a:extLst>
                </a:gridCol>
              </a:tblGrid>
              <a:tr h="1417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 b="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Nimellisin hinnoin</a:t>
                      </a:r>
                      <a:r>
                        <a:rPr lang="fi-FI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Nykykausi 2014-2020 </a:t>
                      </a:r>
                      <a:r>
                        <a:rPr lang="fi-FI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(milj. €)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KOM 2018 esitys </a:t>
                      </a:r>
                      <a:endParaRPr lang="fi-FI" sz="18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(milj. €)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2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MFF-ratkaisu 21.7.2020* (milj. €)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MFF-ratkaisu vrt. nykykausi </a:t>
                      </a:r>
                      <a:r>
                        <a:rPr lang="fi-FI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(milj. €)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MFF-ratkaisu vrt. nykykausi (%)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886819"/>
                  </a:ext>
                </a:extLst>
              </a:tr>
              <a:tr h="423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Suorat tuet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3 663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3 578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fi-FI" sz="2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635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0,8 </a:t>
                      </a: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295013"/>
                  </a:ext>
                </a:extLst>
              </a:tr>
              <a:tr h="438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Maaseudun kehittäminen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2 380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2 044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fi-FI" sz="2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773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+393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+16,5 </a:t>
                      </a: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267214"/>
                  </a:ext>
                </a:extLst>
              </a:tr>
              <a:tr h="423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   josta MFF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2 380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2 044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fi-FI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560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+180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+7,6 </a:t>
                      </a: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941023"/>
                  </a:ext>
                </a:extLst>
              </a:tr>
              <a:tr h="423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   </a:t>
                      </a: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</a:t>
                      </a:r>
                      <a:r>
                        <a:rPr lang="fi-FI" sz="18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elpymisrahoitus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213**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+213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342190"/>
                  </a:ext>
                </a:extLst>
              </a:tr>
              <a:tr h="365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171503"/>
                  </a:ext>
                </a:extLst>
              </a:tr>
              <a:tr h="452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CAP yhteensä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6 043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5 622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</a:t>
                      </a:r>
                      <a:r>
                        <a:rPr lang="fi-FI" sz="2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408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+365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+6,0 </a:t>
                      </a: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162419"/>
                  </a:ext>
                </a:extLst>
              </a:tr>
            </a:tbl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1110883" y="6131294"/>
            <a:ext cx="8461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*   Komission syyskuussa 2020 julkaisemat tarkemmat rahoitusmäärät CAP:n EU-asetuksiin</a:t>
            </a:r>
          </a:p>
          <a:p>
            <a:r>
              <a:rPr lang="fi-FI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** Rahoitusmäärä vuosille 2022-2023 kohdennettuna. Kohdennus vuosille 2021-2022 = 209 milj. €</a:t>
            </a:r>
            <a:endParaRPr lang="fi-FI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8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3" name="Tekstin paikkamerkki 2" title="EU:n maaseuturahaston maaseudun kehittämisen välineet "/>
          <p:cNvSpPr>
            <a:spLocks noGrp="1"/>
          </p:cNvSpPr>
          <p:nvPr>
            <p:ph type="body" idx="1"/>
          </p:nvPr>
        </p:nvSpPr>
        <p:spPr>
          <a:xfrm>
            <a:off x="484909" y="1513230"/>
            <a:ext cx="10016836" cy="3831541"/>
          </a:xfrm>
        </p:spPr>
        <p:txBody>
          <a:bodyPr>
            <a:normAutofit/>
          </a:bodyPr>
          <a:lstStyle/>
          <a:p>
            <a:pPr algn="l"/>
            <a:r>
              <a:rPr lang="fi-FI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EU:n maaseuturahaston maaseudun kehittämisen välineet </a:t>
            </a:r>
          </a:p>
        </p:txBody>
      </p:sp>
    </p:spTree>
    <p:extLst>
      <p:ext uri="{BB962C8B-B14F-4D97-AF65-F5344CB8AC3E}">
        <p14:creationId xmlns:p14="http://schemas.microsoft.com/office/powerpoint/2010/main" val="37625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3787319" y="371122"/>
            <a:ext cx="6953506" cy="1132001"/>
          </a:xfrm>
        </p:spPr>
        <p:txBody>
          <a:bodyPr/>
          <a:lstStyle/>
          <a:p>
            <a:pPr algn="ctr"/>
            <a:r>
              <a:rPr lang="fi-FI" dirty="0"/>
              <a:t>Kehittämishankkeet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16"/>
          </p:nvPr>
        </p:nvSpPr>
        <p:spPr>
          <a:xfrm>
            <a:off x="3787319" y="1640910"/>
            <a:ext cx="7666095" cy="471543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/>
              <a:t>Laajakaistainvestoinnit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/>
              <a:t>Yleishyödylliset investoinnit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/>
              <a:t>Yhteistyö: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2600" dirty="0"/>
              <a:t>Älykäs kylä / Älykäs maaseutu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2600" dirty="0"/>
              <a:t>Innovaatiohankkeet (EIP-hankkeet 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2600" dirty="0" smtClean="0"/>
              <a:t>Yhteistyö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2600" dirty="0" smtClean="0"/>
              <a:t>Älymaatalous</a:t>
            </a:r>
            <a:endParaRPr lang="fi-FI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Koulutus ja tiedonvälitys </a:t>
            </a:r>
          </a:p>
          <a:p>
            <a:endParaRPr lang="fi-FI" dirty="0"/>
          </a:p>
        </p:txBody>
      </p:sp>
      <p:pic>
        <p:nvPicPr>
          <p:cNvPr id="6" name="Kuvan paikkamerkki 5" title="Kuvituskuva: tuulimyllyjä 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" b="207"/>
          <a:stretch>
            <a:fillRect/>
          </a:stretch>
        </p:blipFill>
        <p:spPr/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590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Kehittämishankerahoitus</a:t>
            </a:r>
          </a:p>
        </p:txBody>
      </p:sp>
      <p:sp>
        <p:nvSpPr>
          <p:cNvPr id="5" name="Ellipsi 4" descr="Yleishyödylliset investoinnit &#10;Laajakaistainvestoinnit &#10;Ympäristö- ja ilmastovaikutteiset investoinnit&#10;"/>
          <p:cNvSpPr/>
          <p:nvPr/>
        </p:nvSpPr>
        <p:spPr>
          <a:xfrm>
            <a:off x="950495" y="1919288"/>
            <a:ext cx="4918585" cy="261610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dirty="0"/>
              <a:t>Yleishyödylliset investoinnit </a:t>
            </a:r>
          </a:p>
          <a:p>
            <a:pPr algn="ctr"/>
            <a:r>
              <a:rPr lang="fi-FI" dirty="0"/>
              <a:t>Laajakaistainvestoinnit </a:t>
            </a:r>
          </a:p>
          <a:p>
            <a:pPr algn="ctr"/>
            <a:r>
              <a:rPr lang="fi-FI" dirty="0"/>
              <a:t>Ympäristö- ja ilmastovaikutteiset investoinnit</a:t>
            </a:r>
          </a:p>
        </p:txBody>
      </p:sp>
      <p:sp>
        <p:nvSpPr>
          <p:cNvPr id="6" name="Ellipsi 5" descr="Yhteistyö&#10;Väh. 2 toimijan yhteistyötoimet&#10;EIP-hankkeet &#10;Älykäs kylä / Älykäs maaseutu&#10;"/>
          <p:cNvSpPr/>
          <p:nvPr/>
        </p:nvSpPr>
        <p:spPr>
          <a:xfrm>
            <a:off x="5154991" y="1690688"/>
            <a:ext cx="5412397" cy="2895127"/>
          </a:xfrm>
          <a:prstGeom prst="ellipse">
            <a:avLst/>
          </a:prstGeom>
          <a:solidFill>
            <a:srgbClr val="F5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002F5B"/>
                </a:solidFill>
              </a:rPr>
              <a:t>Yhteistyö</a:t>
            </a:r>
          </a:p>
          <a:p>
            <a:pPr algn="ctr"/>
            <a:r>
              <a:rPr lang="fi-FI" dirty="0" err="1">
                <a:solidFill>
                  <a:srgbClr val="002F5B"/>
                </a:solidFill>
              </a:rPr>
              <a:t>Väh</a:t>
            </a:r>
            <a:r>
              <a:rPr lang="fi-FI" dirty="0">
                <a:solidFill>
                  <a:srgbClr val="002F5B"/>
                </a:solidFill>
              </a:rPr>
              <a:t>. 2 toimijan yhteistyötoimet</a:t>
            </a:r>
          </a:p>
          <a:p>
            <a:pPr algn="ctr"/>
            <a:r>
              <a:rPr lang="fi-FI" dirty="0">
                <a:solidFill>
                  <a:srgbClr val="002F5B"/>
                </a:solidFill>
              </a:rPr>
              <a:t>EIP-hankkeet </a:t>
            </a:r>
          </a:p>
          <a:p>
            <a:pPr algn="ctr"/>
            <a:r>
              <a:rPr lang="fi-FI" dirty="0">
                <a:solidFill>
                  <a:srgbClr val="002F5B"/>
                </a:solidFill>
              </a:rPr>
              <a:t>Älykäs kylä / Älykäs maaseutu</a:t>
            </a:r>
          </a:p>
        </p:txBody>
      </p:sp>
      <p:sp>
        <p:nvSpPr>
          <p:cNvPr id="7" name="Ellipsi 6" descr="Koulutus ja tiedonvälitys&#10;Viljelijät, yrittäjät ja yhteisöt&#10;Ympäristö- ja ilmastokoulutus&#10;"/>
          <p:cNvSpPr/>
          <p:nvPr/>
        </p:nvSpPr>
        <p:spPr>
          <a:xfrm>
            <a:off x="677335" y="3722540"/>
            <a:ext cx="4750816" cy="276855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002F5B"/>
                </a:solidFill>
              </a:rPr>
              <a:t>Koulutus ja tiedonvälitys</a:t>
            </a:r>
          </a:p>
          <a:p>
            <a:pPr algn="ctr"/>
            <a:r>
              <a:rPr lang="fi-FI" dirty="0">
                <a:solidFill>
                  <a:srgbClr val="002F5B"/>
                </a:solidFill>
              </a:rPr>
              <a:t>Viljelijät, yrittäjät ja yhteisöt</a:t>
            </a:r>
          </a:p>
          <a:p>
            <a:pPr algn="ctr"/>
            <a:r>
              <a:rPr lang="fi-FI" dirty="0">
                <a:solidFill>
                  <a:srgbClr val="002F5B"/>
                </a:solidFill>
              </a:rPr>
              <a:t>Ympäristö- ja ilmastokoulutus</a:t>
            </a:r>
          </a:p>
        </p:txBody>
      </p:sp>
      <p:sp>
        <p:nvSpPr>
          <p:cNvPr id="8" name="Ellipsi 7" descr="Leaderin omat: &#10;Teemahanke 2.0&#10;"/>
          <p:cNvSpPr/>
          <p:nvPr/>
        </p:nvSpPr>
        <p:spPr>
          <a:xfrm>
            <a:off x="4976250" y="3822960"/>
            <a:ext cx="5097325" cy="256771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rgbClr val="002F5B"/>
                </a:solidFill>
              </a:rPr>
              <a:t>Leaderin</a:t>
            </a:r>
            <a:r>
              <a:rPr lang="fi-FI" dirty="0">
                <a:solidFill>
                  <a:srgbClr val="002F5B"/>
                </a:solidFill>
              </a:rPr>
              <a:t> omat: </a:t>
            </a:r>
          </a:p>
          <a:p>
            <a:pPr algn="ctr"/>
            <a:r>
              <a:rPr lang="fi-FI" dirty="0">
                <a:solidFill>
                  <a:srgbClr val="002F5B"/>
                </a:solidFill>
              </a:rPr>
              <a:t>Teemahanke 2.0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439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5585" y="365125"/>
            <a:ext cx="10011803" cy="856027"/>
          </a:xfrm>
        </p:spPr>
        <p:txBody>
          <a:bodyPr/>
          <a:lstStyle/>
          <a:p>
            <a:r>
              <a:rPr lang="fi-FI" dirty="0"/>
              <a:t>Maaseudun yritysrahoitus</a:t>
            </a:r>
          </a:p>
        </p:txBody>
      </p:sp>
      <p:graphicFrame>
        <p:nvGraphicFramePr>
          <p:cNvPr id="12" name="Sisällön paikkamerkki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061426"/>
              </p:ext>
            </p:extLst>
          </p:nvPr>
        </p:nvGraphicFramePr>
        <p:xfrm>
          <a:off x="555585" y="1400538"/>
          <a:ext cx="11250591" cy="4776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143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3339" y="365125"/>
            <a:ext cx="10575235" cy="1325563"/>
          </a:xfrm>
        </p:spPr>
        <p:txBody>
          <a:bodyPr/>
          <a:lstStyle/>
          <a:p>
            <a:r>
              <a:rPr lang="fi-FI" dirty="0"/>
              <a:t>CAP27: EU:n yhteinen maatalouspolitiikka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388302"/>
            <a:ext cx="10515600" cy="19321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AutoNum type="arabicPeriod"/>
            </a:pPr>
            <a:endParaRPr lang="fi-FI" sz="2800" dirty="0" smtClean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endParaRPr lang="fi-FI" sz="800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fi-FI" sz="2800" dirty="0">
                <a:solidFill>
                  <a:schemeClr val="tx2"/>
                </a:solidFill>
              </a:rPr>
              <a:t>EU:n uuden rahoituskauden valmistelun </a:t>
            </a:r>
            <a:r>
              <a:rPr lang="fi-FI" sz="2800" dirty="0" smtClean="0">
                <a:solidFill>
                  <a:schemeClr val="tx2"/>
                </a:solidFill>
              </a:rPr>
              <a:t>tilanne</a:t>
            </a:r>
          </a:p>
          <a:p>
            <a:pPr marL="457200" indent="-457200">
              <a:buAutoNum type="arabicPeriod"/>
            </a:pPr>
            <a:endParaRPr lang="fi-FI" sz="2800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fi-FI" sz="2800" dirty="0">
                <a:solidFill>
                  <a:schemeClr val="tx2"/>
                </a:solidFill>
              </a:rPr>
              <a:t>EU:n maaseuturahaston maaseudun kehittämisen välineet </a:t>
            </a:r>
            <a:endParaRPr lang="fi-FI" sz="2800" dirty="0" smtClean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endParaRPr lang="fi-FI" sz="2800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fi-FI" sz="2800" dirty="0">
                <a:solidFill>
                  <a:schemeClr val="tx2"/>
                </a:solidFill>
              </a:rPr>
              <a:t>Miten tästä eteenpäin? </a:t>
            </a:r>
          </a:p>
          <a:p>
            <a:pPr marL="457200" indent="-457200">
              <a:buAutoNum type="arabicPeriod"/>
            </a:pPr>
            <a:endParaRPr lang="fi-FI" sz="2000" dirty="0">
              <a:solidFill>
                <a:schemeClr val="tx2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306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5585" y="365125"/>
            <a:ext cx="10011803" cy="856027"/>
          </a:xfrm>
        </p:spPr>
        <p:txBody>
          <a:bodyPr/>
          <a:lstStyle/>
          <a:p>
            <a:r>
              <a:rPr lang="fi-FI" dirty="0"/>
              <a:t>Maatalouden rakennetuet</a:t>
            </a:r>
          </a:p>
        </p:txBody>
      </p:sp>
      <p:graphicFrame>
        <p:nvGraphicFramePr>
          <p:cNvPr id="12" name="Sisällön paikkamerkki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771775"/>
              </p:ext>
            </p:extLst>
          </p:nvPr>
        </p:nvGraphicFramePr>
        <p:xfrm>
          <a:off x="555585" y="1400538"/>
          <a:ext cx="11250591" cy="4776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yöristetty suorakulmio 2" descr="Maatalouden kilpailukyky ja kannattavuus&#10;Uusi teknologia&#10;Ympäristön tila&#10;Uusiutuva energia&#10;Hyvinvointi&#10;" title="Investointituki"/>
          <p:cNvSpPr/>
          <p:nvPr/>
        </p:nvSpPr>
        <p:spPr>
          <a:xfrm>
            <a:off x="6454815" y="2772698"/>
            <a:ext cx="4953919" cy="308732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dirty="0" smtClean="0"/>
          </a:p>
          <a:p>
            <a:pPr algn="ctr"/>
            <a:endParaRPr lang="fi-FI" sz="2400" dirty="0"/>
          </a:p>
          <a:p>
            <a:pPr algn="ctr"/>
            <a:r>
              <a:rPr lang="fi-FI" sz="2400" dirty="0" smtClean="0"/>
              <a:t>Investointituki</a:t>
            </a:r>
            <a:endParaRPr lang="fi-FI" sz="2400" dirty="0"/>
          </a:p>
          <a:p>
            <a:pPr algn="ctr"/>
            <a:endParaRPr lang="fi-FI" sz="2400" dirty="0"/>
          </a:p>
          <a:p>
            <a:pPr algn="ctr"/>
            <a:r>
              <a:rPr lang="fi-FI" dirty="0" smtClean="0"/>
              <a:t>Maatalouden </a:t>
            </a:r>
            <a:r>
              <a:rPr lang="fi-FI" dirty="0"/>
              <a:t>kilpailukyky ja kannattavuus</a:t>
            </a:r>
          </a:p>
          <a:p>
            <a:pPr algn="ctr"/>
            <a:r>
              <a:rPr lang="fi-FI" dirty="0" smtClean="0"/>
              <a:t>Uusi </a:t>
            </a:r>
            <a:r>
              <a:rPr lang="fi-FI" dirty="0"/>
              <a:t>teknologia</a:t>
            </a:r>
          </a:p>
          <a:p>
            <a:pPr algn="ctr"/>
            <a:r>
              <a:rPr lang="fi-FI" dirty="0" smtClean="0"/>
              <a:t>Ympäristön </a:t>
            </a:r>
            <a:r>
              <a:rPr lang="fi-FI" dirty="0"/>
              <a:t>tila</a:t>
            </a:r>
          </a:p>
          <a:p>
            <a:pPr algn="ctr"/>
            <a:r>
              <a:rPr lang="fi-FI" dirty="0" smtClean="0"/>
              <a:t>Uusiutuva </a:t>
            </a:r>
            <a:r>
              <a:rPr lang="fi-FI" dirty="0"/>
              <a:t>energia</a:t>
            </a:r>
          </a:p>
          <a:p>
            <a:pPr algn="ctr"/>
            <a:r>
              <a:rPr lang="fi-FI" dirty="0" smtClean="0"/>
              <a:t>Hyvinvointi</a:t>
            </a:r>
            <a:endParaRPr lang="fi-FI" dirty="0"/>
          </a:p>
          <a:p>
            <a:pPr algn="ctr"/>
            <a:endParaRPr lang="fi-FI" dirty="0"/>
          </a:p>
          <a:p>
            <a:pPr marL="285750" indent="-285750" algn="ctr">
              <a:buFontTx/>
              <a:buChar char="-"/>
            </a:pPr>
            <a:endParaRPr lang="fi-FI" dirty="0"/>
          </a:p>
        </p:txBody>
      </p:sp>
      <p:sp>
        <p:nvSpPr>
          <p:cNvPr id="5" name="Pyöristetty suorakulmio 4" descr="Alalle tarvitaan nuoria yrittäjiä ja heille mahdollisuus kannattavaan toimintaan ja tilojen kehittämiseen&#10;" title="Aloitustuki "/>
          <p:cNvSpPr/>
          <p:nvPr/>
        </p:nvSpPr>
        <p:spPr>
          <a:xfrm>
            <a:off x="1376515" y="2772697"/>
            <a:ext cx="4365065" cy="3000781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Aloitustuki</a:t>
            </a:r>
          </a:p>
          <a:p>
            <a:pPr algn="ctr"/>
            <a:r>
              <a:rPr lang="fi-FI" dirty="0"/>
              <a:t>Alalle tarvitaan nuoria yrittäjiä ja heille mahdollisuus kannattavaan toimintaan ja tilojen kehittämiseen</a:t>
            </a:r>
          </a:p>
          <a:p>
            <a:pPr algn="ctr"/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456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4819650" y="365125"/>
            <a:ext cx="5747738" cy="1325563"/>
          </a:xfrm>
        </p:spPr>
        <p:txBody>
          <a:bodyPr/>
          <a:lstStyle/>
          <a:p>
            <a:r>
              <a:rPr lang="fi-FI" dirty="0"/>
              <a:t>Paikallisen kehittämisen moottori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5435738"/>
            <a:ext cx="2430294" cy="920612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Leader-ryhmällä on monta roolia</a:t>
            </a:r>
          </a:p>
        </p:txBody>
      </p:sp>
      <p:pic>
        <p:nvPicPr>
          <p:cNvPr id="14" name="Kuva 4" title="Suomen kartta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6" t="8656" r="43356" b="8073"/>
          <a:stretch>
            <a:fillRect/>
          </a:stretch>
        </p:blipFill>
        <p:spPr bwMode="auto">
          <a:xfrm>
            <a:off x="8604114" y="1862948"/>
            <a:ext cx="2265689" cy="34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isällön paikkamerkki 2"/>
          <p:cNvSpPr txBox="1">
            <a:spLocks/>
          </p:cNvSpPr>
          <p:nvPr/>
        </p:nvSpPr>
        <p:spPr bwMode="auto">
          <a:xfrm>
            <a:off x="4955378" y="5435738"/>
            <a:ext cx="2430294" cy="86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ts val="8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dirty="0"/>
              <a:t>Osallistua voi monella tapaa</a:t>
            </a:r>
          </a:p>
        </p:txBody>
      </p:sp>
      <p:sp>
        <p:nvSpPr>
          <p:cNvPr id="6" name="Sisällön paikkamerkki 2"/>
          <p:cNvSpPr txBox="1">
            <a:spLocks/>
          </p:cNvSpPr>
          <p:nvPr/>
        </p:nvSpPr>
        <p:spPr bwMode="auto">
          <a:xfrm>
            <a:off x="8604114" y="4299729"/>
            <a:ext cx="2631331" cy="19746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ts val="8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dirty="0"/>
              <a:t>Tavoitteena entistä vaikuttavampaa Leader-toimintaa koko Suomeen</a:t>
            </a:r>
          </a:p>
        </p:txBody>
      </p:sp>
      <p:pic>
        <p:nvPicPr>
          <p:cNvPr id="7" name="Kuva 6" title="Leader-logo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89923"/>
            <a:ext cx="3981450" cy="1535702"/>
          </a:xfrm>
          <a:prstGeom prst="rect">
            <a:avLst/>
          </a:prstGeom>
        </p:spPr>
      </p:pic>
      <p:pic>
        <p:nvPicPr>
          <p:cNvPr id="9" name="Kuva 8" descr="Näyttöleike" title="kuvituskuva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57" y="2506610"/>
            <a:ext cx="1440068" cy="1487284"/>
          </a:xfrm>
          <a:prstGeom prst="rect">
            <a:avLst/>
          </a:prstGeom>
        </p:spPr>
      </p:pic>
      <p:pic>
        <p:nvPicPr>
          <p:cNvPr id="10" name="Kuva 9" descr="Näyttöleike" title="Kuvituskuv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05" y="4018111"/>
            <a:ext cx="1679834" cy="882833"/>
          </a:xfrm>
          <a:prstGeom prst="rect">
            <a:avLst/>
          </a:prstGeom>
        </p:spPr>
      </p:pic>
      <p:pic>
        <p:nvPicPr>
          <p:cNvPr id="11" name="Kuva 10" descr="Näyttöleike" title="kuvituskuva 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47" y="4047608"/>
            <a:ext cx="1428949" cy="962159"/>
          </a:xfrm>
          <a:prstGeom prst="rect">
            <a:avLst/>
          </a:prstGeom>
        </p:spPr>
      </p:pic>
      <p:pic>
        <p:nvPicPr>
          <p:cNvPr id="2" name="Kuva 1" descr="Näyttöleike" title="Kuvituskuva 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513" y="2167586"/>
            <a:ext cx="3193546" cy="3119450"/>
          </a:xfrm>
          <a:prstGeom prst="rect">
            <a:avLst/>
          </a:prstGeo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9CE32F41-7E0B-40B8-B1DD-0F93854A9169}" type="slidenum">
              <a:rPr lang="fi-FI" smtClean="0"/>
              <a:pPr>
                <a:defRPr/>
              </a:pPr>
              <a:t>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723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3" name="Tekstin paikkamerkki 2" title="Miten tästä eteenpäin?"/>
          <p:cNvSpPr>
            <a:spLocks noGrp="1"/>
          </p:cNvSpPr>
          <p:nvPr>
            <p:ph type="body" idx="1"/>
          </p:nvPr>
        </p:nvSpPr>
        <p:spPr>
          <a:xfrm>
            <a:off x="1" y="1513230"/>
            <a:ext cx="7208520" cy="3831541"/>
          </a:xfrm>
        </p:spPr>
        <p:txBody>
          <a:bodyPr/>
          <a:lstStyle/>
          <a:p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Miten tästä eteenpäin?</a:t>
            </a:r>
          </a:p>
        </p:txBody>
      </p:sp>
    </p:spTree>
    <p:extLst>
      <p:ext uri="{BB962C8B-B14F-4D97-AF65-F5344CB8AC3E}">
        <p14:creationId xmlns:p14="http://schemas.microsoft.com/office/powerpoint/2010/main" val="85090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3787319" y="0"/>
            <a:ext cx="6953506" cy="1112520"/>
          </a:xfrm>
        </p:spPr>
        <p:txBody>
          <a:bodyPr>
            <a:normAutofit/>
          </a:bodyPr>
          <a:lstStyle/>
          <a:p>
            <a:r>
              <a:rPr lang="fi-FI" sz="4000" dirty="0" smtClean="0"/>
              <a:t>Odotuksia</a:t>
            </a:r>
            <a:endParaRPr lang="fi-FI" sz="40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16"/>
          </p:nvPr>
        </p:nvSpPr>
        <p:spPr>
          <a:xfrm>
            <a:off x="3566161" y="1326856"/>
            <a:ext cx="7887254" cy="502949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dirty="0" smtClean="0"/>
              <a:t>Hyvä ohjelmointi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i-FI" sz="2000" dirty="0" smtClean="0"/>
              <a:t>Tunnistatte oman alueenne vahvuudet, mahdollisuudet, heikkoudet ja uhat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i-FI" sz="2000" dirty="0" smtClean="0"/>
              <a:t>Tunnistatte ja perustelette alueenne tarpeet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dirty="0" smtClean="0"/>
              <a:t>Hyvin kohdennetut toimet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i-FI" sz="2000" dirty="0" smtClean="0"/>
              <a:t>Kiteytätte maaseudun ja maatalouden kehittämisen tavoitteet ja painotukset alueellanne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dirty="0" smtClean="0"/>
              <a:t>Alueellisten ja paikallisten toimijoiden osallistaminen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dirty="0" smtClean="0"/>
              <a:t>Aito yhteistyö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i-FI" sz="2000" dirty="0" smtClean="0"/>
              <a:t>Työskentelette avoimesti ja osallistavasti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i-FI" sz="2000" dirty="0" smtClean="0"/>
              <a:t>Vaikutatte aktiivisesti verkostoissa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i-FI" sz="2000" dirty="0" smtClean="0"/>
              <a:t>Tuotte maaseudun ja maatalouden äänen kuuluviin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i-FI" dirty="0" smtClean="0"/>
          </a:p>
          <a:p>
            <a:pPr marL="342900" indent="-342900">
              <a:buFontTx/>
              <a:buChar char="-"/>
            </a:pPr>
            <a:endParaRPr lang="fi-FI" dirty="0"/>
          </a:p>
          <a:p>
            <a:pPr marL="342900" indent="-342900">
              <a:buFontTx/>
              <a:buChar char="-"/>
            </a:pPr>
            <a:endParaRPr lang="fi-FI" dirty="0"/>
          </a:p>
        </p:txBody>
      </p:sp>
      <p:pic>
        <p:nvPicPr>
          <p:cNvPr id="6" name="Kuvan paikkamerkki 7" title="Kuvituskuva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" b="207"/>
          <a:stretch>
            <a:fillRect/>
          </a:stretch>
        </p:blipFill>
        <p:spPr/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t>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972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Kannattaa osallistua ja vaikuttaa!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539240"/>
            <a:ext cx="10515600" cy="463772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fi-FI" i="1" dirty="0">
                <a:solidFill>
                  <a:schemeClr val="tx2"/>
                </a:solidFill>
              </a:rPr>
              <a:t>Mitä toimia maaseutujen ja saaristojen elinvoimaisuuden vahvistamiseksi tarvitaan? </a:t>
            </a:r>
          </a:p>
          <a:p>
            <a:pPr lvl="1"/>
            <a:r>
              <a:rPr lang="fi-FI" sz="2400" i="1" dirty="0">
                <a:solidFill>
                  <a:schemeClr val="tx2"/>
                </a:solidFill>
              </a:rPr>
              <a:t>Valtakunnalliseen maaseutupoliittiseen ohjelmaan</a:t>
            </a:r>
          </a:p>
          <a:p>
            <a:pPr lvl="1"/>
            <a:r>
              <a:rPr lang="fi-FI" sz="2400" i="1" dirty="0">
                <a:solidFill>
                  <a:schemeClr val="tx2"/>
                </a:solidFill>
              </a:rPr>
              <a:t>Saaristopolitiikan ohjelmaan</a:t>
            </a:r>
          </a:p>
          <a:p>
            <a:pPr lvl="1"/>
            <a:r>
              <a:rPr lang="fi-FI" sz="2400" i="1" dirty="0">
                <a:solidFill>
                  <a:schemeClr val="tx2"/>
                </a:solidFill>
              </a:rPr>
              <a:t>ELY-keskusten alueellisiin maaseudun kehittämissuunnitelmiin ja Leader-ryhmien paikallisiin strategioihin</a:t>
            </a:r>
          </a:p>
          <a:p>
            <a:r>
              <a:rPr lang="fi-FI" dirty="0"/>
              <a:t>Maaseutupolitiikan neuvosto: </a:t>
            </a:r>
            <a:r>
              <a:rPr lang="fi-FI" dirty="0" smtClean="0"/>
              <a:t>tulossa alkuvuodesta </a:t>
            </a:r>
            <a:r>
              <a:rPr lang="fi-FI" dirty="0"/>
              <a:t>2021 lausuntokierros kansallisesta maaseutupolitiikan ohjelmasta</a:t>
            </a:r>
          </a:p>
          <a:p>
            <a:r>
              <a:rPr lang="fi-FI" dirty="0"/>
              <a:t>Saaristopolitiikan ohjelma hyväksytty syyskuussa 2020</a:t>
            </a:r>
          </a:p>
          <a:p>
            <a:r>
              <a:rPr lang="fi-FI" dirty="0"/>
              <a:t>ELY-keskusten suunnitelmien ja Leader-ryhmien strategioiden valmistelu käynnissä</a:t>
            </a:r>
          </a:p>
          <a:p>
            <a:r>
              <a:rPr lang="fi-FI" dirty="0" smtClean="0"/>
              <a:t>CAP-suunnitelma </a:t>
            </a:r>
            <a:r>
              <a:rPr lang="fi-FI" dirty="0"/>
              <a:t>tulossa lausunnolle näillä </a:t>
            </a:r>
            <a:r>
              <a:rPr lang="fi-FI" dirty="0" smtClean="0"/>
              <a:t>näkymin kesäkuussa 2021</a:t>
            </a:r>
            <a:endParaRPr lang="fi-FI" dirty="0"/>
          </a:p>
          <a:p>
            <a:r>
              <a:rPr lang="fi-FI" b="1" dirty="0"/>
              <a:t>Kannattaa osallistua, vaikuttaa ja tuoda äänensä kuuluviin. Vaikuttamisen paikka on nyt!</a:t>
            </a:r>
          </a:p>
          <a:p>
            <a:endParaRPr lang="fi-FI" b="1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948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096959" y="913428"/>
            <a:ext cx="4428283" cy="2019077"/>
          </a:xfrm>
        </p:spPr>
        <p:txBody>
          <a:bodyPr>
            <a:normAutofit/>
          </a:bodyPr>
          <a:lstStyle/>
          <a:p>
            <a:r>
              <a:rPr lang="fi-FI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Kiitos!</a:t>
            </a:r>
            <a:endParaRPr lang="en-GB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kstin paikkamerkki 5"/>
          <p:cNvSpPr>
            <a:spLocks noGrp="1"/>
          </p:cNvSpPr>
          <p:nvPr>
            <p:ph type="body" idx="1"/>
          </p:nvPr>
        </p:nvSpPr>
        <p:spPr>
          <a:xfrm>
            <a:off x="7096959" y="2719791"/>
            <a:ext cx="4050652" cy="225947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400" dirty="0"/>
              <a:t>Älykkäät maaseudut –kiertue</a:t>
            </a:r>
          </a:p>
          <a:p>
            <a:r>
              <a:rPr lang="fi-FI" sz="2400" dirty="0"/>
              <a:t>Kevät </a:t>
            </a:r>
            <a:r>
              <a:rPr lang="fi-FI" sz="2400" dirty="0" smtClean="0"/>
              <a:t>2020 – syksy 2020 – kevät 2021</a:t>
            </a:r>
            <a:endParaRPr lang="fi-FI" sz="2400" dirty="0"/>
          </a:p>
          <a:p>
            <a:endParaRPr lang="fi-FI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i-FI" sz="2400" dirty="0"/>
              <a:t>#älykäsmaaseutu #</a:t>
            </a:r>
            <a:r>
              <a:rPr lang="fi-FI" sz="2400" dirty="0" err="1"/>
              <a:t>maaseutufi</a:t>
            </a:r>
            <a:r>
              <a:rPr lang="fi-FI" sz="2400" dirty="0"/>
              <a:t> #</a:t>
            </a:r>
            <a:r>
              <a:rPr lang="fi-FI" sz="2400" dirty="0" err="1"/>
              <a:t>maapuhuu</a:t>
            </a:r>
            <a:r>
              <a:rPr lang="fi-FI" sz="24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i-FI" sz="2400" dirty="0"/>
              <a:t>#saaristopolitiikka #CAP27 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pPr/>
              <a:t>25</a:t>
            </a:fld>
            <a:endParaRPr lang="fi-FI" dirty="0"/>
          </a:p>
        </p:txBody>
      </p:sp>
      <p:pic>
        <p:nvPicPr>
          <p:cNvPr id="11" name="Kuva 10" title="Tervetuloa suunnittelemaan oman alueesi tulevaisuutta: Älykkäät maaseudut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0" y="741551"/>
            <a:ext cx="6531068" cy="547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3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dirty="0"/>
              <a:t>Tulevaisuus tehdään yhdessä</a:t>
            </a:r>
          </a:p>
        </p:txBody>
      </p:sp>
      <p:pic>
        <p:nvPicPr>
          <p:cNvPr id="6" name="Kuva 5" title="Kuvituskuva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44" y="1690688"/>
            <a:ext cx="1100788" cy="1083853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622539" y="3456116"/>
            <a:ext cx="2607398" cy="286232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lvl="1" algn="ctr"/>
            <a:r>
              <a:rPr lang="fi-FI" altLang="fi-FI" b="1" dirty="0">
                <a:solidFill>
                  <a:srgbClr val="002F5B"/>
                </a:solidFill>
              </a:rPr>
              <a:t>Tuetaan </a:t>
            </a:r>
          </a:p>
          <a:p>
            <a:pPr marL="0" lvl="1" algn="ctr"/>
            <a:r>
              <a:rPr lang="fi-FI" altLang="fi-FI" b="1" dirty="0">
                <a:solidFill>
                  <a:srgbClr val="002F5B"/>
                </a:solidFill>
              </a:rPr>
              <a:t>ELY-keskusalueita </a:t>
            </a:r>
            <a:endParaRPr lang="fi-FI" altLang="fi-FI" b="1" dirty="0">
              <a:solidFill>
                <a:srgbClr val="002F5B"/>
              </a:solidFill>
              <a:cs typeface="Arial"/>
            </a:endParaRPr>
          </a:p>
          <a:p>
            <a:pPr marL="0" lvl="1" algn="ctr"/>
            <a:r>
              <a:rPr lang="fi-FI" altLang="fi-FI" b="1" dirty="0">
                <a:solidFill>
                  <a:srgbClr val="002F5B"/>
                </a:solidFill>
              </a:rPr>
              <a:t>alueellisten </a:t>
            </a:r>
            <a:endParaRPr lang="fi-FI" altLang="fi-FI" b="1" dirty="0" smtClean="0">
              <a:solidFill>
                <a:srgbClr val="002F5B"/>
              </a:solidFill>
            </a:endParaRPr>
          </a:p>
          <a:p>
            <a:pPr marL="0" lvl="1" algn="ctr"/>
            <a:r>
              <a:rPr lang="fi-FI" altLang="fi-FI" b="1" dirty="0" smtClean="0">
                <a:solidFill>
                  <a:srgbClr val="002F5B"/>
                </a:solidFill>
              </a:rPr>
              <a:t>maaseudun </a:t>
            </a:r>
            <a:r>
              <a:rPr lang="fi-FI" altLang="fi-FI" b="1" dirty="0">
                <a:solidFill>
                  <a:srgbClr val="002F5B"/>
                </a:solidFill>
              </a:rPr>
              <a:t>kehittämissuunnitelmien laadinnassa tulevalle EU-rahoituskaudelle.</a:t>
            </a:r>
            <a:endParaRPr lang="fi-FI" altLang="fi-FI" b="1" dirty="0">
              <a:solidFill>
                <a:srgbClr val="002F5B"/>
              </a:solidFill>
              <a:cs typeface="Arial"/>
            </a:endParaRPr>
          </a:p>
          <a:p>
            <a:pPr marL="0" lvl="1" algn="ctr"/>
            <a:endParaRPr lang="fi-FI" altLang="fi-FI" b="1" dirty="0">
              <a:solidFill>
                <a:srgbClr val="002F5B"/>
              </a:solidFill>
              <a:cs typeface="Arial"/>
            </a:endParaRPr>
          </a:p>
          <a:p>
            <a:pPr marL="0" lvl="1" algn="ctr"/>
            <a:r>
              <a:rPr lang="fi-FI" altLang="fi-FI" b="1" dirty="0">
                <a:solidFill>
                  <a:srgbClr val="002F5B"/>
                </a:solidFill>
              </a:rPr>
              <a:t>Ruokavirasto ja MMM</a:t>
            </a:r>
            <a:endParaRPr lang="fi-FI" altLang="fi-FI" b="1" dirty="0">
              <a:solidFill>
                <a:srgbClr val="002F5B"/>
              </a:solidFill>
              <a:cs typeface="Arial"/>
            </a:endParaRPr>
          </a:p>
        </p:txBody>
      </p:sp>
      <p:pic>
        <p:nvPicPr>
          <p:cNvPr id="3" name="Kuvan paikkamerkki 19" title="Kuvituskuva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62" y="1735749"/>
            <a:ext cx="1333586" cy="1153111"/>
          </a:xfrm>
          <a:prstGeom prst="rect">
            <a:avLst/>
          </a:prstGeom>
        </p:spPr>
      </p:pic>
      <p:sp>
        <p:nvSpPr>
          <p:cNvPr id="13" name="Suorakulmio 12"/>
          <p:cNvSpPr/>
          <p:nvPr/>
        </p:nvSpPr>
        <p:spPr>
          <a:xfrm>
            <a:off x="3308993" y="3440162"/>
            <a:ext cx="2300123" cy="286232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lvl="1" algn="ctr"/>
            <a:r>
              <a:rPr lang="fi-FI" altLang="fi-FI" b="1" dirty="0">
                <a:solidFill>
                  <a:srgbClr val="002F5B"/>
                </a:solidFill>
              </a:rPr>
              <a:t>Tuetaan </a:t>
            </a:r>
          </a:p>
          <a:p>
            <a:pPr marL="0" lvl="1" algn="ctr"/>
            <a:r>
              <a:rPr lang="fi-FI" altLang="fi-FI" b="1" dirty="0" err="1">
                <a:solidFill>
                  <a:srgbClr val="002F5B"/>
                </a:solidFill>
              </a:rPr>
              <a:t>Leader</a:t>
            </a:r>
            <a:r>
              <a:rPr lang="fi-FI" altLang="fi-FI" b="1" dirty="0">
                <a:solidFill>
                  <a:srgbClr val="002F5B"/>
                </a:solidFill>
              </a:rPr>
              <a:t>-ryhmiä paikallisten maaseudun kehittämisstrategioiden laadinnassa tulevalle EU-rahoituskaudelle.</a:t>
            </a:r>
            <a:endParaRPr lang="fi-FI" altLang="fi-FI" b="1" dirty="0">
              <a:solidFill>
                <a:srgbClr val="002F5B"/>
              </a:solidFill>
              <a:cs typeface="Arial"/>
            </a:endParaRPr>
          </a:p>
          <a:p>
            <a:pPr marL="0" lvl="1" algn="ctr"/>
            <a:r>
              <a:rPr lang="fi-FI" altLang="fi-FI" b="1" dirty="0" smtClean="0">
                <a:solidFill>
                  <a:srgbClr val="002F5B"/>
                </a:solidFill>
              </a:rPr>
              <a:t>Ruokavirasto </a:t>
            </a:r>
            <a:r>
              <a:rPr lang="fi-FI" altLang="fi-FI" b="1" dirty="0">
                <a:solidFill>
                  <a:srgbClr val="002F5B"/>
                </a:solidFill>
              </a:rPr>
              <a:t>ja MMM</a:t>
            </a:r>
            <a:endParaRPr lang="fi-FI" altLang="fi-FI" b="1" dirty="0">
              <a:solidFill>
                <a:srgbClr val="002F5B"/>
              </a:solidFill>
              <a:cs typeface="Arial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6014377" y="3456116"/>
            <a:ext cx="2636151" cy="230832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lvl="1" algn="ctr"/>
            <a:r>
              <a:rPr lang="fi-FI" altLang="fi-FI" b="1" dirty="0">
                <a:solidFill>
                  <a:srgbClr val="002F5B"/>
                </a:solidFill>
              </a:rPr>
              <a:t>Haetaan </a:t>
            </a:r>
            <a:endParaRPr lang="fi-FI" dirty="0"/>
          </a:p>
          <a:p>
            <a:pPr marL="0" lvl="1" algn="ctr"/>
            <a:r>
              <a:rPr lang="fi-FI" altLang="fi-FI" b="1" dirty="0">
                <a:solidFill>
                  <a:srgbClr val="002F5B"/>
                </a:solidFill>
              </a:rPr>
              <a:t>aineksia kansallisen </a:t>
            </a:r>
            <a:endParaRPr lang="fi-FI" dirty="0"/>
          </a:p>
          <a:p>
            <a:pPr marL="0" lvl="1" algn="ctr"/>
            <a:r>
              <a:rPr lang="fi-FI" altLang="fi-FI" b="1" dirty="0">
                <a:solidFill>
                  <a:srgbClr val="002F5B"/>
                </a:solidFill>
              </a:rPr>
              <a:t>maaseutupoliittisen kokonaisohjelman </a:t>
            </a:r>
            <a:r>
              <a:rPr lang="fi-FI" altLang="fi-FI" b="1" dirty="0">
                <a:solidFill>
                  <a:srgbClr val="002F5B"/>
                </a:solidFill>
                <a:cs typeface="Arial"/>
              </a:rPr>
              <a:t/>
            </a:r>
            <a:br>
              <a:rPr lang="fi-FI" altLang="fi-FI" b="1" dirty="0">
                <a:solidFill>
                  <a:srgbClr val="002F5B"/>
                </a:solidFill>
                <a:cs typeface="Arial"/>
              </a:rPr>
            </a:br>
            <a:r>
              <a:rPr lang="fi-FI" altLang="fi-FI" b="1" dirty="0">
                <a:solidFill>
                  <a:srgbClr val="002F5B"/>
                </a:solidFill>
              </a:rPr>
              <a:t>2021-27 valmisteluun.</a:t>
            </a:r>
            <a:endParaRPr lang="fi-FI" altLang="fi-FI" b="1" dirty="0">
              <a:solidFill>
                <a:srgbClr val="002F5B"/>
              </a:solidFill>
              <a:cs typeface="Arial"/>
            </a:endParaRPr>
          </a:p>
          <a:p>
            <a:pPr marL="0" lvl="1" algn="ctr"/>
            <a:endParaRPr lang="fi-FI" altLang="fi-FI" b="1" dirty="0">
              <a:solidFill>
                <a:srgbClr val="002F5B"/>
              </a:solidFill>
              <a:cs typeface="Arial"/>
            </a:endParaRPr>
          </a:p>
          <a:p>
            <a:pPr marL="0" lvl="1" algn="ctr"/>
            <a:r>
              <a:rPr lang="fi-FI" altLang="fi-FI" b="1" dirty="0">
                <a:solidFill>
                  <a:srgbClr val="002F5B"/>
                </a:solidFill>
              </a:rPr>
              <a:t>Maaseutupolitiikan neuvosto, MANE</a:t>
            </a:r>
            <a:endParaRPr lang="fi-FI" altLang="fi-FI" b="1" dirty="0">
              <a:solidFill>
                <a:srgbClr val="002F5B"/>
              </a:solidFill>
              <a:cs typeface="Arial"/>
            </a:endParaRPr>
          </a:p>
        </p:txBody>
      </p:sp>
      <p:pic>
        <p:nvPicPr>
          <p:cNvPr id="10" name="Kuva 9" title="Kuvituskuv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82" y="1558636"/>
            <a:ext cx="1419140" cy="1440000"/>
          </a:xfrm>
          <a:prstGeom prst="rect">
            <a:avLst/>
          </a:prstGeom>
        </p:spPr>
      </p:pic>
      <p:sp>
        <p:nvSpPr>
          <p:cNvPr id="9" name="Suorakulmio 8"/>
          <p:cNvSpPr/>
          <p:nvPr/>
        </p:nvSpPr>
        <p:spPr>
          <a:xfrm>
            <a:off x="8838570" y="3456116"/>
            <a:ext cx="2708038" cy="230832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lvl="1" algn="ctr"/>
            <a:r>
              <a:rPr lang="fi-FI" altLang="fi-FI" b="1" dirty="0">
                <a:solidFill>
                  <a:srgbClr val="002F5B"/>
                </a:solidFill>
              </a:rPr>
              <a:t>Tehdään tutuksi  </a:t>
            </a:r>
          </a:p>
          <a:p>
            <a:pPr marL="0" lvl="1" algn="ctr"/>
            <a:r>
              <a:rPr lang="fi-FI" altLang="fi-FI" b="1" dirty="0">
                <a:solidFill>
                  <a:srgbClr val="002F5B"/>
                </a:solidFill>
              </a:rPr>
              <a:t>saaristopolitiikan ohjelmaa. </a:t>
            </a:r>
            <a:endParaRPr lang="fi-FI" altLang="fi-FI" b="1" dirty="0">
              <a:solidFill>
                <a:srgbClr val="002F5B"/>
              </a:solidFill>
              <a:cs typeface="Arial"/>
            </a:endParaRPr>
          </a:p>
          <a:p>
            <a:pPr marL="0" lvl="1" algn="ctr"/>
            <a:endParaRPr lang="fi-FI" altLang="fi-FI" b="1" dirty="0">
              <a:solidFill>
                <a:srgbClr val="002F5B"/>
              </a:solidFill>
              <a:cs typeface="Arial"/>
            </a:endParaRPr>
          </a:p>
          <a:p>
            <a:pPr marL="0" lvl="1" algn="ctr"/>
            <a:r>
              <a:rPr lang="fi-FI" altLang="fi-FI" b="1" dirty="0">
                <a:solidFill>
                  <a:srgbClr val="002F5B"/>
                </a:solidFill>
              </a:rPr>
              <a:t>Saaristoasiain neuvottelukunta, </a:t>
            </a:r>
          </a:p>
          <a:p>
            <a:pPr marL="0" lvl="1" algn="ctr"/>
            <a:r>
              <a:rPr lang="fi-FI" altLang="fi-FI" b="1" dirty="0">
                <a:solidFill>
                  <a:srgbClr val="002F5B"/>
                </a:solidFill>
              </a:rPr>
              <a:t>SANK  </a:t>
            </a:r>
            <a:endParaRPr lang="fi-FI" altLang="fi-FI" b="1" dirty="0">
              <a:solidFill>
                <a:srgbClr val="002F5B"/>
              </a:solidFill>
              <a:cs typeface="Arial"/>
            </a:endParaRPr>
          </a:p>
          <a:p>
            <a:pPr marL="0" lvl="1" algn="ctr"/>
            <a:endParaRPr lang="fi-FI" altLang="fi-FI" b="1" dirty="0">
              <a:solidFill>
                <a:srgbClr val="002F5B"/>
              </a:solidFill>
              <a:cs typeface="Arial"/>
            </a:endParaRPr>
          </a:p>
        </p:txBody>
      </p:sp>
      <p:pic>
        <p:nvPicPr>
          <p:cNvPr id="12" name="Kuva 11" title="Kuvituskuva 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098" y="1558636"/>
            <a:ext cx="1840982" cy="1116000"/>
          </a:xfrm>
          <a:prstGeom prst="rect">
            <a:avLst/>
          </a:prstGeo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303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 title="EU:n maaseuturahasto"/>
          <p:cNvSpPr>
            <a:spLocks noGrp="1"/>
          </p:cNvSpPr>
          <p:nvPr>
            <p:ph type="body" idx="1"/>
          </p:nvPr>
        </p:nvSpPr>
        <p:spPr>
          <a:xfrm>
            <a:off x="579083" y="2586789"/>
            <a:ext cx="11453890" cy="2622885"/>
          </a:xfrm>
        </p:spPr>
        <p:txBody>
          <a:bodyPr>
            <a:noAutofit/>
          </a:bodyPr>
          <a:lstStyle/>
          <a:p>
            <a:pPr lvl="0" algn="l">
              <a:defRPr/>
            </a:pPr>
            <a:r>
              <a:rPr lang="fi-FI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EU:n </a:t>
            </a:r>
            <a:r>
              <a:rPr lang="fi-FI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uuden rahoituskauden valmistelutilanne</a:t>
            </a:r>
            <a:endParaRPr lang="fi-FI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>
              <a:defRPr/>
            </a:pP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762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6449" y="259917"/>
            <a:ext cx="9940715" cy="1325563"/>
          </a:xfrm>
        </p:spPr>
        <p:txBody>
          <a:bodyPr>
            <a:normAutofit/>
          </a:bodyPr>
          <a:lstStyle/>
          <a:p>
            <a:r>
              <a:rPr lang="fi-FI" sz="3600" dirty="0"/>
              <a:t>Tulevalla EU-rahoituskaudella…</a:t>
            </a:r>
          </a:p>
        </p:txBody>
      </p:sp>
      <p:pic>
        <p:nvPicPr>
          <p:cNvPr id="1038" name="Picture 14" descr="The CAP 9 objecti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634" y="1678419"/>
            <a:ext cx="5188789" cy="389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 descr="Varmistetaan maataloustuottajille kohtuulliset tulot &#10;parannetaan kilpailukykyä &#10;muutetaan elintarvikeketjun voimasuhteita &#10;tuetaan ilmastotoimia &#10;suojellaan ympäristöä &#10;säilytetään maisemat ja luonnon monimuotoisuus &#10;tuetaan sukupolvenvaihdoksia &#10;säilytetään maaseutualueet elinvoimaisina &#10;varmistetaan elintavrikkeiden laatu ja täytetään terveysvaatimukset&#10;" title="The 9 CAP Objectives eli yhdeksän tulevan maatalouspolitiikan uudistuksen tavoitetta "/>
          <p:cNvSpPr>
            <a:spLocks noGrp="1"/>
          </p:cNvSpPr>
          <p:nvPr>
            <p:ph idx="1"/>
          </p:nvPr>
        </p:nvSpPr>
        <p:spPr>
          <a:xfrm>
            <a:off x="616449" y="1458702"/>
            <a:ext cx="1099197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0"/>
              </a:spcAft>
            </a:pPr>
            <a:r>
              <a:rPr lang="fi-FI" sz="2000" dirty="0">
                <a:solidFill>
                  <a:srgbClr val="008F8B"/>
                </a:solidFill>
              </a:rPr>
              <a:t>varmistetaan maataloustuottajille kohtuulliset tulot.</a:t>
            </a:r>
          </a:p>
          <a:p>
            <a:pPr>
              <a:spcAft>
                <a:spcPts val="0"/>
              </a:spcAft>
            </a:pPr>
            <a:r>
              <a:rPr lang="fi-FI" sz="2000" dirty="0">
                <a:solidFill>
                  <a:srgbClr val="008F8B"/>
                </a:solidFill>
              </a:rPr>
              <a:t>parannetaan kilpailukykyä.</a:t>
            </a:r>
          </a:p>
          <a:p>
            <a:pPr>
              <a:spcAft>
                <a:spcPts val="0"/>
              </a:spcAft>
            </a:pPr>
            <a:r>
              <a:rPr lang="fi-FI" sz="2000" dirty="0">
                <a:solidFill>
                  <a:srgbClr val="008F8B"/>
                </a:solidFill>
              </a:rPr>
              <a:t>muutetaan elintarvikeketjun voimasuhteita</a:t>
            </a:r>
            <a:r>
              <a:rPr lang="fi-FI" sz="2000" dirty="0">
                <a:solidFill>
                  <a:srgbClr val="FFC000"/>
                </a:solidFill>
              </a:rPr>
              <a:t>.</a:t>
            </a:r>
          </a:p>
          <a:p>
            <a:pPr>
              <a:spcAft>
                <a:spcPts val="0"/>
              </a:spcAft>
            </a:pPr>
            <a:r>
              <a:rPr lang="fi-FI" sz="2000" dirty="0">
                <a:solidFill>
                  <a:schemeClr val="bg2"/>
                </a:solidFill>
              </a:rPr>
              <a:t>tuetaan ilmastotoimia.</a:t>
            </a:r>
          </a:p>
          <a:p>
            <a:pPr>
              <a:spcAft>
                <a:spcPts val="0"/>
              </a:spcAft>
            </a:pPr>
            <a:r>
              <a:rPr lang="fi-FI" sz="2000" dirty="0">
                <a:solidFill>
                  <a:schemeClr val="bg2"/>
                </a:solidFill>
              </a:rPr>
              <a:t>suojellaan ympäristöä.</a:t>
            </a:r>
          </a:p>
          <a:p>
            <a:pPr>
              <a:spcAft>
                <a:spcPts val="0"/>
              </a:spcAft>
            </a:pPr>
            <a:r>
              <a:rPr lang="fi-FI" sz="2000" dirty="0">
                <a:solidFill>
                  <a:srgbClr val="13A538"/>
                </a:solidFill>
              </a:rPr>
              <a:t>säilytetään</a:t>
            </a:r>
            <a:r>
              <a:rPr lang="fi-FI" sz="2000" dirty="0">
                <a:solidFill>
                  <a:schemeClr val="bg2"/>
                </a:solidFill>
              </a:rPr>
              <a:t> maisemat ja </a:t>
            </a:r>
            <a:br>
              <a:rPr lang="fi-FI" sz="2000" dirty="0">
                <a:solidFill>
                  <a:schemeClr val="bg2"/>
                </a:solidFill>
              </a:rPr>
            </a:br>
            <a:r>
              <a:rPr lang="fi-FI" sz="2000" dirty="0">
                <a:solidFill>
                  <a:schemeClr val="bg2"/>
                </a:solidFill>
              </a:rPr>
              <a:t>luonnon monimuotoisuus </a:t>
            </a:r>
          </a:p>
          <a:p>
            <a:pPr>
              <a:spcAft>
                <a:spcPts val="0"/>
              </a:spcAft>
            </a:pPr>
            <a:r>
              <a:rPr lang="fi-FI" sz="2000" dirty="0">
                <a:solidFill>
                  <a:schemeClr val="tx2"/>
                </a:solidFill>
              </a:rPr>
              <a:t>tuetaan sukupolvenvaihdoksia.</a:t>
            </a:r>
          </a:p>
          <a:p>
            <a:pPr>
              <a:spcAft>
                <a:spcPts val="0"/>
              </a:spcAft>
            </a:pPr>
            <a:r>
              <a:rPr lang="fi-FI" sz="2000" dirty="0">
                <a:solidFill>
                  <a:schemeClr val="tx2"/>
                </a:solidFill>
              </a:rPr>
              <a:t>säilytetään maaseutualueet elinvoimaisina.</a:t>
            </a:r>
          </a:p>
          <a:p>
            <a:pPr>
              <a:spcAft>
                <a:spcPts val="0"/>
              </a:spcAft>
            </a:pPr>
            <a:r>
              <a:rPr lang="fi-FI" sz="2000" dirty="0">
                <a:solidFill>
                  <a:schemeClr val="tx2"/>
                </a:solidFill>
              </a:rPr>
              <a:t>varmistetaan elintarvikkeiden laatu ja </a:t>
            </a:r>
            <a:br>
              <a:rPr lang="fi-FI" sz="2000" dirty="0">
                <a:solidFill>
                  <a:schemeClr val="tx2"/>
                </a:solidFill>
              </a:rPr>
            </a:br>
            <a:r>
              <a:rPr lang="fi-FI" sz="2000" dirty="0">
                <a:solidFill>
                  <a:schemeClr val="tx2"/>
                </a:solidFill>
              </a:rPr>
              <a:t>täytetään terveysvaatimukset.</a:t>
            </a:r>
          </a:p>
          <a:p>
            <a:pPr>
              <a:spcAft>
                <a:spcPts val="0"/>
              </a:spcAft>
            </a:pPr>
            <a:endParaRPr lang="fi-FI" sz="1100" dirty="0">
              <a:solidFill>
                <a:schemeClr val="tx2"/>
              </a:solidFill>
            </a:endParaRPr>
          </a:p>
          <a:p>
            <a:pPr>
              <a:spcAft>
                <a:spcPts val="0"/>
              </a:spcAft>
            </a:pPr>
            <a:r>
              <a:rPr lang="fi-FI" sz="2000" b="1" dirty="0">
                <a:solidFill>
                  <a:schemeClr val="bg2"/>
                </a:solidFill>
              </a:rPr>
              <a:t>Lähtökohtana alueiden eri tarpeet, vahvuudet ja mahdollisuudet, heikkoudet ja uhat</a:t>
            </a:r>
            <a:r>
              <a:rPr lang="fi-FI" sz="2000" b="1" dirty="0" smtClean="0">
                <a:solidFill>
                  <a:schemeClr val="bg2"/>
                </a:solidFill>
              </a:rPr>
              <a:t>.</a:t>
            </a:r>
          </a:p>
          <a:p>
            <a:pPr>
              <a:spcAft>
                <a:spcPts val="0"/>
              </a:spcAft>
            </a:pPr>
            <a:r>
              <a:rPr lang="fi-FI" sz="2000" b="1" dirty="0" smtClean="0">
                <a:solidFill>
                  <a:schemeClr val="bg2"/>
                </a:solidFill>
              </a:rPr>
              <a:t>Läpileikkaavasti huomioitava: osaaminen, </a:t>
            </a:r>
            <a:r>
              <a:rPr lang="fi-FI" sz="2000" b="1" dirty="0" err="1" smtClean="0">
                <a:solidFill>
                  <a:schemeClr val="bg2"/>
                </a:solidFill>
              </a:rPr>
              <a:t>digitalisaatio</a:t>
            </a:r>
            <a:r>
              <a:rPr lang="fi-FI" sz="2000" b="1" dirty="0" smtClean="0">
                <a:solidFill>
                  <a:schemeClr val="bg2"/>
                </a:solidFill>
              </a:rPr>
              <a:t>, ympäristö ja ilmasto </a:t>
            </a:r>
            <a:endParaRPr lang="fi-FI" sz="2000" b="1" dirty="0">
              <a:solidFill>
                <a:schemeClr val="bg2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83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8665" y="502920"/>
            <a:ext cx="10413175" cy="1187768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/>
              <a:t>Kansalliset CAP-tavoitteet </a:t>
            </a:r>
            <a:br>
              <a:rPr lang="fi-FI" dirty="0"/>
            </a:br>
            <a:r>
              <a:rPr lang="fi-FI" dirty="0"/>
              <a:t>maaseudun kehittämisessä </a:t>
            </a:r>
          </a:p>
        </p:txBody>
      </p:sp>
      <p:sp>
        <p:nvSpPr>
          <p:cNvPr id="5" name="Puolivapaa piirto 4" title="Enemmän koettua hyvinvointia ja kilpailukykyisempää elinkeinotoimintaa "/>
          <p:cNvSpPr/>
          <p:nvPr/>
        </p:nvSpPr>
        <p:spPr>
          <a:xfrm>
            <a:off x="365683" y="1919289"/>
            <a:ext cx="11586410" cy="2418360"/>
          </a:xfrm>
          <a:custGeom>
            <a:avLst/>
            <a:gdLst>
              <a:gd name="connsiteX0" fmla="*/ 0 w 11192735"/>
              <a:gd name="connsiteY0" fmla="*/ 241836 h 2418360"/>
              <a:gd name="connsiteX1" fmla="*/ 241836 w 11192735"/>
              <a:gd name="connsiteY1" fmla="*/ 0 h 2418360"/>
              <a:gd name="connsiteX2" fmla="*/ 10950899 w 11192735"/>
              <a:gd name="connsiteY2" fmla="*/ 0 h 2418360"/>
              <a:gd name="connsiteX3" fmla="*/ 11192735 w 11192735"/>
              <a:gd name="connsiteY3" fmla="*/ 241836 h 2418360"/>
              <a:gd name="connsiteX4" fmla="*/ 11192735 w 11192735"/>
              <a:gd name="connsiteY4" fmla="*/ 2176524 h 2418360"/>
              <a:gd name="connsiteX5" fmla="*/ 10950899 w 11192735"/>
              <a:gd name="connsiteY5" fmla="*/ 2418360 h 2418360"/>
              <a:gd name="connsiteX6" fmla="*/ 241836 w 11192735"/>
              <a:gd name="connsiteY6" fmla="*/ 2418360 h 2418360"/>
              <a:gd name="connsiteX7" fmla="*/ 0 w 11192735"/>
              <a:gd name="connsiteY7" fmla="*/ 2176524 h 2418360"/>
              <a:gd name="connsiteX8" fmla="*/ 0 w 11192735"/>
              <a:gd name="connsiteY8" fmla="*/ 241836 h 24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92735" h="2418360">
                <a:moveTo>
                  <a:pt x="0" y="241836"/>
                </a:moveTo>
                <a:cubicBezTo>
                  <a:pt x="0" y="108274"/>
                  <a:pt x="108274" y="0"/>
                  <a:pt x="241836" y="0"/>
                </a:cubicBezTo>
                <a:lnTo>
                  <a:pt x="10950899" y="0"/>
                </a:lnTo>
                <a:cubicBezTo>
                  <a:pt x="11084461" y="0"/>
                  <a:pt x="11192735" y="108274"/>
                  <a:pt x="11192735" y="241836"/>
                </a:cubicBezTo>
                <a:lnTo>
                  <a:pt x="11192735" y="2176524"/>
                </a:lnTo>
                <a:cubicBezTo>
                  <a:pt x="11192735" y="2310086"/>
                  <a:pt x="11084461" y="2418360"/>
                  <a:pt x="10950899" y="2418360"/>
                </a:cubicBezTo>
                <a:lnTo>
                  <a:pt x="241836" y="2418360"/>
                </a:lnTo>
                <a:cubicBezTo>
                  <a:pt x="108274" y="2418360"/>
                  <a:pt x="0" y="2310086"/>
                  <a:pt x="0" y="2176524"/>
                </a:cubicBezTo>
                <a:lnTo>
                  <a:pt x="0" y="241836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7991" tIns="207991" rIns="207991" bIns="207991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3600" b="1" i="0" kern="1200" dirty="0"/>
              <a:t>Enemmän koettua hyvinvointia ja </a:t>
            </a:r>
          </a:p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3600" b="1" dirty="0">
                <a:solidFill>
                  <a:schemeClr val="bg1"/>
                </a:solidFill>
              </a:rPr>
              <a:t>kilpailukykyisempää </a:t>
            </a:r>
            <a:r>
              <a:rPr lang="fi-FI" sz="3600" b="1" i="0" kern="1200" dirty="0"/>
              <a:t>elinkeinotoimintaa</a:t>
            </a:r>
            <a:endParaRPr lang="fi-FI" sz="3600" i="0" kern="1200" dirty="0"/>
          </a:p>
        </p:txBody>
      </p:sp>
      <p:sp>
        <p:nvSpPr>
          <p:cNvPr id="6" name="Puolivapaa piirto 5" title="Monipuolinen kehittäminen "/>
          <p:cNvSpPr/>
          <p:nvPr/>
        </p:nvSpPr>
        <p:spPr>
          <a:xfrm>
            <a:off x="479168" y="3819489"/>
            <a:ext cx="1699874" cy="2418360"/>
          </a:xfrm>
          <a:custGeom>
            <a:avLst/>
            <a:gdLst>
              <a:gd name="connsiteX0" fmla="*/ 0 w 1699874"/>
              <a:gd name="connsiteY0" fmla="*/ 169987 h 2418360"/>
              <a:gd name="connsiteX1" fmla="*/ 169987 w 1699874"/>
              <a:gd name="connsiteY1" fmla="*/ 0 h 2418360"/>
              <a:gd name="connsiteX2" fmla="*/ 1529887 w 1699874"/>
              <a:gd name="connsiteY2" fmla="*/ 0 h 2418360"/>
              <a:gd name="connsiteX3" fmla="*/ 1699874 w 1699874"/>
              <a:gd name="connsiteY3" fmla="*/ 169987 h 2418360"/>
              <a:gd name="connsiteX4" fmla="*/ 1699874 w 1699874"/>
              <a:gd name="connsiteY4" fmla="*/ 2248373 h 2418360"/>
              <a:gd name="connsiteX5" fmla="*/ 1529887 w 1699874"/>
              <a:gd name="connsiteY5" fmla="*/ 2418360 h 2418360"/>
              <a:gd name="connsiteX6" fmla="*/ 169987 w 1699874"/>
              <a:gd name="connsiteY6" fmla="*/ 2418360 h 2418360"/>
              <a:gd name="connsiteX7" fmla="*/ 0 w 1699874"/>
              <a:gd name="connsiteY7" fmla="*/ 2248373 h 2418360"/>
              <a:gd name="connsiteX8" fmla="*/ 0 w 1699874"/>
              <a:gd name="connsiteY8" fmla="*/ 169987 h 24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874" h="2418360">
                <a:moveTo>
                  <a:pt x="0" y="169987"/>
                </a:moveTo>
                <a:cubicBezTo>
                  <a:pt x="0" y="76106"/>
                  <a:pt x="76106" y="0"/>
                  <a:pt x="169987" y="0"/>
                </a:cubicBezTo>
                <a:lnTo>
                  <a:pt x="1529887" y="0"/>
                </a:lnTo>
                <a:cubicBezTo>
                  <a:pt x="1623768" y="0"/>
                  <a:pt x="1699874" y="76106"/>
                  <a:pt x="1699874" y="169987"/>
                </a:cubicBezTo>
                <a:lnTo>
                  <a:pt x="1699874" y="2248373"/>
                </a:lnTo>
                <a:cubicBezTo>
                  <a:pt x="1699874" y="2342254"/>
                  <a:pt x="1623768" y="2418360"/>
                  <a:pt x="1529887" y="2418360"/>
                </a:cubicBezTo>
                <a:lnTo>
                  <a:pt x="169987" y="2418360"/>
                </a:lnTo>
                <a:cubicBezTo>
                  <a:pt x="76106" y="2418360"/>
                  <a:pt x="0" y="2342254"/>
                  <a:pt x="0" y="2248373"/>
                </a:cubicBezTo>
                <a:lnTo>
                  <a:pt x="0" y="169987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988" tIns="125988" rIns="125988" bIns="125988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2000" kern="1200" dirty="0"/>
              <a:t>Moni-puolinen </a:t>
            </a:r>
            <a:r>
              <a:rPr lang="fi-FI" sz="2000" dirty="0"/>
              <a:t>kehittäminen</a:t>
            </a:r>
            <a:endParaRPr lang="fi-FI" sz="2000" kern="1200" dirty="0"/>
          </a:p>
        </p:txBody>
      </p:sp>
      <p:sp>
        <p:nvSpPr>
          <p:cNvPr id="7" name="Puolivapaa piirto 6" title="Parempi kilpailukyky "/>
          <p:cNvSpPr/>
          <p:nvPr/>
        </p:nvSpPr>
        <p:spPr>
          <a:xfrm>
            <a:off x="2356946" y="3856039"/>
            <a:ext cx="1699874" cy="2418360"/>
          </a:xfrm>
          <a:custGeom>
            <a:avLst/>
            <a:gdLst>
              <a:gd name="connsiteX0" fmla="*/ 0 w 1699874"/>
              <a:gd name="connsiteY0" fmla="*/ 169987 h 2418360"/>
              <a:gd name="connsiteX1" fmla="*/ 169987 w 1699874"/>
              <a:gd name="connsiteY1" fmla="*/ 0 h 2418360"/>
              <a:gd name="connsiteX2" fmla="*/ 1529887 w 1699874"/>
              <a:gd name="connsiteY2" fmla="*/ 0 h 2418360"/>
              <a:gd name="connsiteX3" fmla="*/ 1699874 w 1699874"/>
              <a:gd name="connsiteY3" fmla="*/ 169987 h 2418360"/>
              <a:gd name="connsiteX4" fmla="*/ 1699874 w 1699874"/>
              <a:gd name="connsiteY4" fmla="*/ 2248373 h 2418360"/>
              <a:gd name="connsiteX5" fmla="*/ 1529887 w 1699874"/>
              <a:gd name="connsiteY5" fmla="*/ 2418360 h 2418360"/>
              <a:gd name="connsiteX6" fmla="*/ 169987 w 1699874"/>
              <a:gd name="connsiteY6" fmla="*/ 2418360 h 2418360"/>
              <a:gd name="connsiteX7" fmla="*/ 0 w 1699874"/>
              <a:gd name="connsiteY7" fmla="*/ 2248373 h 2418360"/>
              <a:gd name="connsiteX8" fmla="*/ 0 w 1699874"/>
              <a:gd name="connsiteY8" fmla="*/ 169987 h 24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874" h="2418360">
                <a:moveTo>
                  <a:pt x="0" y="169987"/>
                </a:moveTo>
                <a:cubicBezTo>
                  <a:pt x="0" y="76106"/>
                  <a:pt x="76106" y="0"/>
                  <a:pt x="169987" y="0"/>
                </a:cubicBezTo>
                <a:lnTo>
                  <a:pt x="1529887" y="0"/>
                </a:lnTo>
                <a:cubicBezTo>
                  <a:pt x="1623768" y="0"/>
                  <a:pt x="1699874" y="76106"/>
                  <a:pt x="1699874" y="169987"/>
                </a:cubicBezTo>
                <a:lnTo>
                  <a:pt x="1699874" y="2248373"/>
                </a:lnTo>
                <a:cubicBezTo>
                  <a:pt x="1699874" y="2342254"/>
                  <a:pt x="1623768" y="2418360"/>
                  <a:pt x="1529887" y="2418360"/>
                </a:cubicBezTo>
                <a:lnTo>
                  <a:pt x="169987" y="2418360"/>
                </a:lnTo>
                <a:cubicBezTo>
                  <a:pt x="76106" y="2418360"/>
                  <a:pt x="0" y="2342254"/>
                  <a:pt x="0" y="2248373"/>
                </a:cubicBezTo>
                <a:lnTo>
                  <a:pt x="0" y="169987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368" tIns="118368" rIns="118368" bIns="118368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2000" b="0" kern="1200" dirty="0"/>
              <a:t>Parempi </a:t>
            </a:r>
            <a:r>
              <a:rPr lang="fi-FI" sz="2000" dirty="0"/>
              <a:t>kilpailukyky</a:t>
            </a:r>
            <a:endParaRPr lang="fi-FI" sz="2000" b="0" kern="1200" dirty="0"/>
          </a:p>
        </p:txBody>
      </p:sp>
      <p:sp>
        <p:nvSpPr>
          <p:cNvPr id="8" name="Puolivapaa piirto 7" title="Uudistuva ja monipuolinen elinkeinotoiminta "/>
          <p:cNvSpPr/>
          <p:nvPr/>
        </p:nvSpPr>
        <p:spPr>
          <a:xfrm>
            <a:off x="4242677" y="3819489"/>
            <a:ext cx="1699874" cy="2418360"/>
          </a:xfrm>
          <a:custGeom>
            <a:avLst/>
            <a:gdLst>
              <a:gd name="connsiteX0" fmla="*/ 0 w 1699874"/>
              <a:gd name="connsiteY0" fmla="*/ 169987 h 2418360"/>
              <a:gd name="connsiteX1" fmla="*/ 169987 w 1699874"/>
              <a:gd name="connsiteY1" fmla="*/ 0 h 2418360"/>
              <a:gd name="connsiteX2" fmla="*/ 1529887 w 1699874"/>
              <a:gd name="connsiteY2" fmla="*/ 0 h 2418360"/>
              <a:gd name="connsiteX3" fmla="*/ 1699874 w 1699874"/>
              <a:gd name="connsiteY3" fmla="*/ 169987 h 2418360"/>
              <a:gd name="connsiteX4" fmla="*/ 1699874 w 1699874"/>
              <a:gd name="connsiteY4" fmla="*/ 2248373 h 2418360"/>
              <a:gd name="connsiteX5" fmla="*/ 1529887 w 1699874"/>
              <a:gd name="connsiteY5" fmla="*/ 2418360 h 2418360"/>
              <a:gd name="connsiteX6" fmla="*/ 169987 w 1699874"/>
              <a:gd name="connsiteY6" fmla="*/ 2418360 h 2418360"/>
              <a:gd name="connsiteX7" fmla="*/ 0 w 1699874"/>
              <a:gd name="connsiteY7" fmla="*/ 2248373 h 2418360"/>
              <a:gd name="connsiteX8" fmla="*/ 0 w 1699874"/>
              <a:gd name="connsiteY8" fmla="*/ 169987 h 24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874" h="2418360">
                <a:moveTo>
                  <a:pt x="0" y="169987"/>
                </a:moveTo>
                <a:cubicBezTo>
                  <a:pt x="0" y="76106"/>
                  <a:pt x="76106" y="0"/>
                  <a:pt x="169987" y="0"/>
                </a:cubicBezTo>
                <a:lnTo>
                  <a:pt x="1529887" y="0"/>
                </a:lnTo>
                <a:cubicBezTo>
                  <a:pt x="1623768" y="0"/>
                  <a:pt x="1699874" y="76106"/>
                  <a:pt x="1699874" y="169987"/>
                </a:cubicBezTo>
                <a:lnTo>
                  <a:pt x="1699874" y="2248373"/>
                </a:lnTo>
                <a:cubicBezTo>
                  <a:pt x="1699874" y="2342254"/>
                  <a:pt x="1623768" y="2418360"/>
                  <a:pt x="1529887" y="2418360"/>
                </a:cubicBezTo>
                <a:lnTo>
                  <a:pt x="169987" y="2418360"/>
                </a:lnTo>
                <a:cubicBezTo>
                  <a:pt x="76106" y="2418360"/>
                  <a:pt x="0" y="2342254"/>
                  <a:pt x="0" y="2248373"/>
                </a:cubicBezTo>
                <a:lnTo>
                  <a:pt x="0" y="169987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988" tIns="125988" rIns="125988" bIns="125988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2000" kern="1200" dirty="0"/>
              <a:t>Uudistuva ja moni-puolinen </a:t>
            </a:r>
            <a:r>
              <a:rPr lang="fi-FI" sz="2000" dirty="0"/>
              <a:t>elinkeino-toiminta</a:t>
            </a:r>
            <a:endParaRPr lang="fi-FI" sz="2000" kern="1200" dirty="0"/>
          </a:p>
        </p:txBody>
      </p:sp>
      <p:sp>
        <p:nvSpPr>
          <p:cNvPr id="10" name="Puolivapaa piirto 9" title="Parempi saavutettavuus nopeilla ja varmoilla laajakaistayhteyksillä "/>
          <p:cNvSpPr/>
          <p:nvPr/>
        </p:nvSpPr>
        <p:spPr>
          <a:xfrm>
            <a:off x="6076904" y="3819489"/>
            <a:ext cx="1897365" cy="2418360"/>
          </a:xfrm>
          <a:custGeom>
            <a:avLst/>
            <a:gdLst>
              <a:gd name="connsiteX0" fmla="*/ 0 w 1897365"/>
              <a:gd name="connsiteY0" fmla="*/ 189737 h 2418360"/>
              <a:gd name="connsiteX1" fmla="*/ 189737 w 1897365"/>
              <a:gd name="connsiteY1" fmla="*/ 0 h 2418360"/>
              <a:gd name="connsiteX2" fmla="*/ 1707629 w 1897365"/>
              <a:gd name="connsiteY2" fmla="*/ 0 h 2418360"/>
              <a:gd name="connsiteX3" fmla="*/ 1897366 w 1897365"/>
              <a:gd name="connsiteY3" fmla="*/ 189737 h 2418360"/>
              <a:gd name="connsiteX4" fmla="*/ 1897365 w 1897365"/>
              <a:gd name="connsiteY4" fmla="*/ 2228624 h 2418360"/>
              <a:gd name="connsiteX5" fmla="*/ 1707628 w 1897365"/>
              <a:gd name="connsiteY5" fmla="*/ 2418361 h 2418360"/>
              <a:gd name="connsiteX6" fmla="*/ 189737 w 1897365"/>
              <a:gd name="connsiteY6" fmla="*/ 2418360 h 2418360"/>
              <a:gd name="connsiteX7" fmla="*/ 0 w 1897365"/>
              <a:gd name="connsiteY7" fmla="*/ 2228623 h 2418360"/>
              <a:gd name="connsiteX8" fmla="*/ 0 w 1897365"/>
              <a:gd name="connsiteY8" fmla="*/ 189737 h 24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7365" h="2418360">
                <a:moveTo>
                  <a:pt x="0" y="189737"/>
                </a:moveTo>
                <a:cubicBezTo>
                  <a:pt x="0" y="84948"/>
                  <a:pt x="84948" y="0"/>
                  <a:pt x="189737" y="0"/>
                </a:cubicBezTo>
                <a:lnTo>
                  <a:pt x="1707629" y="0"/>
                </a:lnTo>
                <a:cubicBezTo>
                  <a:pt x="1812418" y="0"/>
                  <a:pt x="1897366" y="84948"/>
                  <a:pt x="1897366" y="189737"/>
                </a:cubicBezTo>
                <a:cubicBezTo>
                  <a:pt x="1897366" y="869366"/>
                  <a:pt x="1897365" y="1548995"/>
                  <a:pt x="1897365" y="2228624"/>
                </a:cubicBezTo>
                <a:cubicBezTo>
                  <a:pt x="1897365" y="2333413"/>
                  <a:pt x="1812417" y="2418361"/>
                  <a:pt x="1707628" y="2418361"/>
                </a:cubicBezTo>
                <a:lnTo>
                  <a:pt x="189737" y="2418360"/>
                </a:lnTo>
                <a:cubicBezTo>
                  <a:pt x="84948" y="2418360"/>
                  <a:pt x="0" y="2333412"/>
                  <a:pt x="0" y="2228623"/>
                </a:cubicBezTo>
                <a:lnTo>
                  <a:pt x="0" y="189737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772" tIns="131772" rIns="131772" bIns="131772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2000" kern="1200" dirty="0"/>
              <a:t>Parempi </a:t>
            </a:r>
            <a:r>
              <a:rPr lang="fi-FI" sz="1900" kern="1200" dirty="0"/>
              <a:t>saavutettavuus</a:t>
            </a:r>
            <a:r>
              <a:rPr lang="fi-FI" sz="2000" kern="1200" dirty="0"/>
              <a:t> nopeilla ja varmoilla </a:t>
            </a:r>
            <a:r>
              <a:rPr lang="fi-FI" sz="2000" dirty="0"/>
              <a:t>laajakaista</a:t>
            </a:r>
            <a:r>
              <a:rPr lang="fi-FI" sz="2000" kern="1200" dirty="0"/>
              <a:t>-yhteyksillä.</a:t>
            </a:r>
          </a:p>
        </p:txBody>
      </p:sp>
      <p:sp>
        <p:nvSpPr>
          <p:cNvPr id="11" name="Puolivapaa piirto 10" title="Monipuolisia palveluita. Laajaa yhteistyötä. Älykkäitä kyliä. "/>
          <p:cNvSpPr/>
          <p:nvPr/>
        </p:nvSpPr>
        <p:spPr>
          <a:xfrm>
            <a:off x="8150151" y="3819489"/>
            <a:ext cx="1781926" cy="2418360"/>
          </a:xfrm>
          <a:custGeom>
            <a:avLst/>
            <a:gdLst>
              <a:gd name="connsiteX0" fmla="*/ 0 w 1781926"/>
              <a:gd name="connsiteY0" fmla="*/ 178193 h 2418360"/>
              <a:gd name="connsiteX1" fmla="*/ 178193 w 1781926"/>
              <a:gd name="connsiteY1" fmla="*/ 0 h 2418360"/>
              <a:gd name="connsiteX2" fmla="*/ 1603733 w 1781926"/>
              <a:gd name="connsiteY2" fmla="*/ 0 h 2418360"/>
              <a:gd name="connsiteX3" fmla="*/ 1781926 w 1781926"/>
              <a:gd name="connsiteY3" fmla="*/ 178193 h 2418360"/>
              <a:gd name="connsiteX4" fmla="*/ 1781926 w 1781926"/>
              <a:gd name="connsiteY4" fmla="*/ 2240167 h 2418360"/>
              <a:gd name="connsiteX5" fmla="*/ 1603733 w 1781926"/>
              <a:gd name="connsiteY5" fmla="*/ 2418360 h 2418360"/>
              <a:gd name="connsiteX6" fmla="*/ 178193 w 1781926"/>
              <a:gd name="connsiteY6" fmla="*/ 2418360 h 2418360"/>
              <a:gd name="connsiteX7" fmla="*/ 0 w 1781926"/>
              <a:gd name="connsiteY7" fmla="*/ 2240167 h 2418360"/>
              <a:gd name="connsiteX8" fmla="*/ 0 w 1781926"/>
              <a:gd name="connsiteY8" fmla="*/ 178193 h 24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1926" h="2418360">
                <a:moveTo>
                  <a:pt x="0" y="178193"/>
                </a:moveTo>
                <a:cubicBezTo>
                  <a:pt x="0" y="79780"/>
                  <a:pt x="79780" y="0"/>
                  <a:pt x="178193" y="0"/>
                </a:cubicBezTo>
                <a:lnTo>
                  <a:pt x="1603733" y="0"/>
                </a:lnTo>
                <a:cubicBezTo>
                  <a:pt x="1702146" y="0"/>
                  <a:pt x="1781926" y="79780"/>
                  <a:pt x="1781926" y="178193"/>
                </a:cubicBezTo>
                <a:lnTo>
                  <a:pt x="1781926" y="2240167"/>
                </a:lnTo>
                <a:cubicBezTo>
                  <a:pt x="1781926" y="2338580"/>
                  <a:pt x="1702146" y="2418360"/>
                  <a:pt x="1603733" y="2418360"/>
                </a:cubicBezTo>
                <a:lnTo>
                  <a:pt x="178193" y="2418360"/>
                </a:lnTo>
                <a:cubicBezTo>
                  <a:pt x="79780" y="2418360"/>
                  <a:pt x="0" y="2338580"/>
                  <a:pt x="0" y="2240167"/>
                </a:cubicBezTo>
                <a:lnTo>
                  <a:pt x="0" y="178193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771" tIns="120771" rIns="120771" bIns="120771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2000" kern="1200" dirty="0"/>
              <a:t>Monipuolisia palveluita. Laajaa yhteistyötä. Älykkäitä kyliä. </a:t>
            </a:r>
          </a:p>
        </p:txBody>
      </p:sp>
      <p:sp>
        <p:nvSpPr>
          <p:cNvPr id="12" name="Puolivapaa piirto 11" title="Vahvaa yhteisölähtöistä paikallista kehittämistä. "/>
          <p:cNvSpPr/>
          <p:nvPr/>
        </p:nvSpPr>
        <p:spPr>
          <a:xfrm>
            <a:off x="10107959" y="3798498"/>
            <a:ext cx="1699874" cy="2418360"/>
          </a:xfrm>
          <a:custGeom>
            <a:avLst/>
            <a:gdLst>
              <a:gd name="connsiteX0" fmla="*/ 0 w 1699874"/>
              <a:gd name="connsiteY0" fmla="*/ 169987 h 2418360"/>
              <a:gd name="connsiteX1" fmla="*/ 169987 w 1699874"/>
              <a:gd name="connsiteY1" fmla="*/ 0 h 2418360"/>
              <a:gd name="connsiteX2" fmla="*/ 1529887 w 1699874"/>
              <a:gd name="connsiteY2" fmla="*/ 0 h 2418360"/>
              <a:gd name="connsiteX3" fmla="*/ 1699874 w 1699874"/>
              <a:gd name="connsiteY3" fmla="*/ 169987 h 2418360"/>
              <a:gd name="connsiteX4" fmla="*/ 1699874 w 1699874"/>
              <a:gd name="connsiteY4" fmla="*/ 2248373 h 2418360"/>
              <a:gd name="connsiteX5" fmla="*/ 1529887 w 1699874"/>
              <a:gd name="connsiteY5" fmla="*/ 2418360 h 2418360"/>
              <a:gd name="connsiteX6" fmla="*/ 169987 w 1699874"/>
              <a:gd name="connsiteY6" fmla="*/ 2418360 h 2418360"/>
              <a:gd name="connsiteX7" fmla="*/ 0 w 1699874"/>
              <a:gd name="connsiteY7" fmla="*/ 2248373 h 2418360"/>
              <a:gd name="connsiteX8" fmla="*/ 0 w 1699874"/>
              <a:gd name="connsiteY8" fmla="*/ 169987 h 24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874" h="2418360">
                <a:moveTo>
                  <a:pt x="0" y="169987"/>
                </a:moveTo>
                <a:cubicBezTo>
                  <a:pt x="0" y="76106"/>
                  <a:pt x="76106" y="0"/>
                  <a:pt x="169987" y="0"/>
                </a:cubicBezTo>
                <a:lnTo>
                  <a:pt x="1529887" y="0"/>
                </a:lnTo>
                <a:cubicBezTo>
                  <a:pt x="1623768" y="0"/>
                  <a:pt x="1699874" y="76106"/>
                  <a:pt x="1699874" y="169987"/>
                </a:cubicBezTo>
                <a:lnTo>
                  <a:pt x="1699874" y="2248373"/>
                </a:lnTo>
                <a:cubicBezTo>
                  <a:pt x="1699874" y="2342254"/>
                  <a:pt x="1623768" y="2418360"/>
                  <a:pt x="1529887" y="2418360"/>
                </a:cubicBezTo>
                <a:lnTo>
                  <a:pt x="169987" y="2418360"/>
                </a:lnTo>
                <a:cubicBezTo>
                  <a:pt x="76106" y="2418360"/>
                  <a:pt x="0" y="2342254"/>
                  <a:pt x="0" y="2248373"/>
                </a:cubicBezTo>
                <a:lnTo>
                  <a:pt x="0" y="169987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748" tIns="110748" rIns="110748" bIns="110748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2000" kern="1200" dirty="0"/>
              <a:t>Vahvaa y</a:t>
            </a:r>
            <a:r>
              <a:rPr lang="fi-FI" sz="2000" dirty="0"/>
              <a:t>hteisö-lähtöistä paikallista kehittämistä. </a:t>
            </a:r>
            <a:endParaRPr lang="fi-FI" sz="2000" kern="12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726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1"/>
            <a:ext cx="9729188" cy="1112519"/>
          </a:xfrm>
        </p:spPr>
        <p:txBody>
          <a:bodyPr/>
          <a:lstStyle/>
          <a:p>
            <a:r>
              <a:rPr lang="fi-FI" dirty="0" smtClean="0"/>
              <a:t>Ohjelmallinen kokonaisuus</a:t>
            </a:r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875555"/>
              </p:ext>
            </p:extLst>
          </p:nvPr>
        </p:nvGraphicFramePr>
        <p:xfrm>
          <a:off x="289560" y="990600"/>
          <a:ext cx="11064240" cy="573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7</a:t>
            </a:fld>
            <a:endParaRPr lang="fi-FI" dirty="0"/>
          </a:p>
        </p:txBody>
      </p:sp>
      <p:pic>
        <p:nvPicPr>
          <p:cNvPr id="6" name="Kuva 5" title="Logo:CAP27 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744" y="5544947"/>
            <a:ext cx="2353056" cy="11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4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491191"/>
            <a:ext cx="9729188" cy="1325563"/>
          </a:xfrm>
        </p:spPr>
        <p:txBody>
          <a:bodyPr>
            <a:normAutofit/>
          </a:bodyPr>
          <a:lstStyle/>
          <a:p>
            <a:pPr algn="ctr"/>
            <a:r>
              <a:rPr lang="fi-FI" sz="3600" dirty="0"/>
              <a:t>Keskeiset päätösvaiheet </a:t>
            </a:r>
            <a:br>
              <a:rPr lang="fi-FI" sz="3600" dirty="0"/>
            </a:br>
            <a:r>
              <a:rPr lang="fi-FI" sz="3600" dirty="0"/>
              <a:t>CAP-uudistuksen valmistelussa</a:t>
            </a:r>
          </a:p>
        </p:txBody>
      </p:sp>
      <p:grpSp>
        <p:nvGrpSpPr>
          <p:cNvPr id="5" name="Ryhmä 4" descr="1. Ratkaisu EU:n rahoituskehyksistä (MFF) &#10;2. Keskeiset CAP-linjaukset EU-tasolla &#10;3. Kansalliset päälinjaukset --&gt; Suomen CAP-suunnitelma komissiolle &#10;4. Kansallisten säädösten ja toimeenpanon viimeistely "/>
          <p:cNvGrpSpPr/>
          <p:nvPr/>
        </p:nvGrpSpPr>
        <p:grpSpPr>
          <a:xfrm>
            <a:off x="599436" y="2455524"/>
            <a:ext cx="10861044" cy="2985155"/>
            <a:chOff x="599436" y="3020509"/>
            <a:chExt cx="10650089" cy="1151361"/>
          </a:xfrm>
        </p:grpSpPr>
        <p:sp>
          <p:nvSpPr>
            <p:cNvPr id="10" name="Puolivapaa piirto 9"/>
            <p:cNvSpPr/>
            <p:nvPr/>
          </p:nvSpPr>
          <p:spPr>
            <a:xfrm>
              <a:off x="599436" y="3020509"/>
              <a:ext cx="2878402" cy="1151361"/>
            </a:xfrm>
            <a:custGeom>
              <a:avLst/>
              <a:gdLst>
                <a:gd name="connsiteX0" fmla="*/ 0 w 2878402"/>
                <a:gd name="connsiteY0" fmla="*/ 0 h 1151361"/>
                <a:gd name="connsiteX1" fmla="*/ 2302722 w 2878402"/>
                <a:gd name="connsiteY1" fmla="*/ 0 h 1151361"/>
                <a:gd name="connsiteX2" fmla="*/ 2878402 w 2878402"/>
                <a:gd name="connsiteY2" fmla="*/ 575681 h 1151361"/>
                <a:gd name="connsiteX3" fmla="*/ 2302722 w 2878402"/>
                <a:gd name="connsiteY3" fmla="*/ 1151361 h 1151361"/>
                <a:gd name="connsiteX4" fmla="*/ 0 w 2878402"/>
                <a:gd name="connsiteY4" fmla="*/ 1151361 h 1151361"/>
                <a:gd name="connsiteX5" fmla="*/ 575681 w 2878402"/>
                <a:gd name="connsiteY5" fmla="*/ 575681 h 1151361"/>
                <a:gd name="connsiteX6" fmla="*/ 0 w 2878402"/>
                <a:gd name="connsiteY6" fmla="*/ 0 h 115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8402" h="1151361">
                  <a:moveTo>
                    <a:pt x="0" y="0"/>
                  </a:moveTo>
                  <a:lnTo>
                    <a:pt x="2302722" y="0"/>
                  </a:lnTo>
                  <a:lnTo>
                    <a:pt x="2878402" y="575681"/>
                  </a:lnTo>
                  <a:lnTo>
                    <a:pt x="2302722" y="1151361"/>
                  </a:lnTo>
                  <a:lnTo>
                    <a:pt x="0" y="1151361"/>
                  </a:lnTo>
                  <a:lnTo>
                    <a:pt x="575681" y="5756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7690" tIns="24003" rIns="599683" bIns="2400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b="1" kern="1200" dirty="0"/>
                <a:t>Ratkaisu </a:t>
              </a:r>
              <a:br>
                <a:rPr lang="fi-FI" b="1" kern="1200" dirty="0"/>
              </a:br>
              <a:r>
                <a:rPr lang="fi-FI" b="1" kern="1200" dirty="0"/>
                <a:t>EU:n rahoitus-kehyksistä (MFF)</a:t>
              </a:r>
            </a:p>
          </p:txBody>
        </p:sp>
        <p:sp>
          <p:nvSpPr>
            <p:cNvPr id="11" name="Puolivapaa piirto 10"/>
            <p:cNvSpPr/>
            <p:nvPr/>
          </p:nvSpPr>
          <p:spPr>
            <a:xfrm>
              <a:off x="3189999" y="3020509"/>
              <a:ext cx="2878402" cy="1151361"/>
            </a:xfrm>
            <a:custGeom>
              <a:avLst/>
              <a:gdLst>
                <a:gd name="connsiteX0" fmla="*/ 0 w 2878402"/>
                <a:gd name="connsiteY0" fmla="*/ 0 h 1151361"/>
                <a:gd name="connsiteX1" fmla="*/ 2302722 w 2878402"/>
                <a:gd name="connsiteY1" fmla="*/ 0 h 1151361"/>
                <a:gd name="connsiteX2" fmla="*/ 2878402 w 2878402"/>
                <a:gd name="connsiteY2" fmla="*/ 575681 h 1151361"/>
                <a:gd name="connsiteX3" fmla="*/ 2302722 w 2878402"/>
                <a:gd name="connsiteY3" fmla="*/ 1151361 h 1151361"/>
                <a:gd name="connsiteX4" fmla="*/ 0 w 2878402"/>
                <a:gd name="connsiteY4" fmla="*/ 1151361 h 1151361"/>
                <a:gd name="connsiteX5" fmla="*/ 575681 w 2878402"/>
                <a:gd name="connsiteY5" fmla="*/ 575681 h 1151361"/>
                <a:gd name="connsiteX6" fmla="*/ 0 w 2878402"/>
                <a:gd name="connsiteY6" fmla="*/ 0 h 115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8402" h="1151361">
                  <a:moveTo>
                    <a:pt x="0" y="0"/>
                  </a:moveTo>
                  <a:lnTo>
                    <a:pt x="2302722" y="0"/>
                  </a:lnTo>
                  <a:lnTo>
                    <a:pt x="2878402" y="575681"/>
                  </a:lnTo>
                  <a:lnTo>
                    <a:pt x="2302722" y="1151361"/>
                  </a:lnTo>
                  <a:lnTo>
                    <a:pt x="0" y="1151361"/>
                  </a:lnTo>
                  <a:lnTo>
                    <a:pt x="575681" y="5756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-277991"/>
                <a:satOff val="-28196"/>
                <a:lumOff val="25537"/>
                <a:alphaOff val="0"/>
              </a:schemeClr>
            </a:fillRef>
            <a:effectRef idx="0">
              <a:schemeClr val="accent4">
                <a:shade val="50000"/>
                <a:hueOff val="-277991"/>
                <a:satOff val="-28196"/>
                <a:lumOff val="2553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7690" tIns="24003" rIns="599683" bIns="2400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b="1" kern="1200" dirty="0"/>
                <a:t>Keskeiset </a:t>
              </a:r>
              <a:br>
                <a:rPr lang="fi-FI" b="1" kern="1200" dirty="0"/>
              </a:br>
              <a:r>
                <a:rPr lang="fi-FI" b="1" kern="1200" dirty="0"/>
                <a:t>CAP-linjaukset EU-tasolla</a:t>
              </a:r>
            </a:p>
          </p:txBody>
        </p:sp>
        <p:sp>
          <p:nvSpPr>
            <p:cNvPr id="12" name="Puolivapaa piirto 11"/>
            <p:cNvSpPr/>
            <p:nvPr/>
          </p:nvSpPr>
          <p:spPr>
            <a:xfrm>
              <a:off x="5780561" y="3020509"/>
              <a:ext cx="2878402" cy="1151361"/>
            </a:xfrm>
            <a:custGeom>
              <a:avLst/>
              <a:gdLst>
                <a:gd name="connsiteX0" fmla="*/ 0 w 2878402"/>
                <a:gd name="connsiteY0" fmla="*/ 0 h 1151361"/>
                <a:gd name="connsiteX1" fmla="*/ 2302722 w 2878402"/>
                <a:gd name="connsiteY1" fmla="*/ 0 h 1151361"/>
                <a:gd name="connsiteX2" fmla="*/ 2878402 w 2878402"/>
                <a:gd name="connsiteY2" fmla="*/ 575681 h 1151361"/>
                <a:gd name="connsiteX3" fmla="*/ 2302722 w 2878402"/>
                <a:gd name="connsiteY3" fmla="*/ 1151361 h 1151361"/>
                <a:gd name="connsiteX4" fmla="*/ 0 w 2878402"/>
                <a:gd name="connsiteY4" fmla="*/ 1151361 h 1151361"/>
                <a:gd name="connsiteX5" fmla="*/ 575681 w 2878402"/>
                <a:gd name="connsiteY5" fmla="*/ 575681 h 1151361"/>
                <a:gd name="connsiteX6" fmla="*/ 0 w 2878402"/>
                <a:gd name="connsiteY6" fmla="*/ 0 h 115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8402" h="1151361">
                  <a:moveTo>
                    <a:pt x="0" y="0"/>
                  </a:moveTo>
                  <a:lnTo>
                    <a:pt x="2302722" y="0"/>
                  </a:lnTo>
                  <a:lnTo>
                    <a:pt x="2878402" y="575681"/>
                  </a:lnTo>
                  <a:lnTo>
                    <a:pt x="2302722" y="1151361"/>
                  </a:lnTo>
                  <a:lnTo>
                    <a:pt x="0" y="1151361"/>
                  </a:lnTo>
                  <a:lnTo>
                    <a:pt x="575681" y="575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-555982"/>
                <a:satOff val="-56391"/>
                <a:lumOff val="51073"/>
                <a:alphaOff val="0"/>
              </a:schemeClr>
            </a:fillRef>
            <a:effectRef idx="0">
              <a:schemeClr val="accent4">
                <a:shade val="50000"/>
                <a:hueOff val="-555982"/>
                <a:satOff val="-56391"/>
                <a:lumOff val="510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3690" tIns="22670" rIns="598350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b="1" kern="1200" dirty="0">
                  <a:solidFill>
                    <a:schemeClr val="tx1"/>
                  </a:solidFill>
                </a:rPr>
                <a:t>Kansalliset </a:t>
              </a:r>
              <a:br>
                <a:rPr lang="fi-FI" b="1" kern="1200" dirty="0">
                  <a:solidFill>
                    <a:schemeClr val="tx1"/>
                  </a:solidFill>
                </a:rPr>
              </a:br>
              <a:r>
                <a:rPr lang="fi-FI" b="1" kern="1200" dirty="0">
                  <a:solidFill>
                    <a:schemeClr val="tx1"/>
                  </a:solidFill>
                </a:rPr>
                <a:t>päälinjaukset =&gt; </a:t>
              </a:r>
              <a:br>
                <a:rPr lang="fi-FI" b="1" kern="1200" dirty="0">
                  <a:solidFill>
                    <a:schemeClr val="tx1"/>
                  </a:solidFill>
                </a:rPr>
              </a:br>
              <a:r>
                <a:rPr lang="fi-FI" b="1" kern="1200" dirty="0">
                  <a:solidFill>
                    <a:schemeClr val="tx1"/>
                  </a:solidFill>
                </a:rPr>
                <a:t>Suomen CAP-suunnitelma komissiolle</a:t>
              </a:r>
            </a:p>
          </p:txBody>
        </p:sp>
        <p:sp>
          <p:nvSpPr>
            <p:cNvPr id="13" name="Puolivapaa piirto 12"/>
            <p:cNvSpPr/>
            <p:nvPr/>
          </p:nvSpPr>
          <p:spPr>
            <a:xfrm>
              <a:off x="8371123" y="3020509"/>
              <a:ext cx="2878402" cy="1151361"/>
            </a:xfrm>
            <a:custGeom>
              <a:avLst/>
              <a:gdLst>
                <a:gd name="connsiteX0" fmla="*/ 0 w 2878402"/>
                <a:gd name="connsiteY0" fmla="*/ 0 h 1151361"/>
                <a:gd name="connsiteX1" fmla="*/ 2302722 w 2878402"/>
                <a:gd name="connsiteY1" fmla="*/ 0 h 1151361"/>
                <a:gd name="connsiteX2" fmla="*/ 2878402 w 2878402"/>
                <a:gd name="connsiteY2" fmla="*/ 575681 h 1151361"/>
                <a:gd name="connsiteX3" fmla="*/ 2302722 w 2878402"/>
                <a:gd name="connsiteY3" fmla="*/ 1151361 h 1151361"/>
                <a:gd name="connsiteX4" fmla="*/ 0 w 2878402"/>
                <a:gd name="connsiteY4" fmla="*/ 1151361 h 1151361"/>
                <a:gd name="connsiteX5" fmla="*/ 575681 w 2878402"/>
                <a:gd name="connsiteY5" fmla="*/ 575681 h 1151361"/>
                <a:gd name="connsiteX6" fmla="*/ 0 w 2878402"/>
                <a:gd name="connsiteY6" fmla="*/ 0 h 115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8402" h="1151361">
                  <a:moveTo>
                    <a:pt x="0" y="0"/>
                  </a:moveTo>
                  <a:lnTo>
                    <a:pt x="2302722" y="0"/>
                  </a:lnTo>
                  <a:lnTo>
                    <a:pt x="2878402" y="575681"/>
                  </a:lnTo>
                  <a:lnTo>
                    <a:pt x="2302722" y="1151361"/>
                  </a:lnTo>
                  <a:lnTo>
                    <a:pt x="0" y="1151361"/>
                  </a:lnTo>
                  <a:lnTo>
                    <a:pt x="575681" y="5756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-277991"/>
                <a:satOff val="-28196"/>
                <a:lumOff val="25537"/>
                <a:alphaOff val="0"/>
              </a:schemeClr>
            </a:fillRef>
            <a:effectRef idx="0">
              <a:schemeClr val="accent4">
                <a:shade val="50000"/>
                <a:hueOff val="-277991"/>
                <a:satOff val="-28196"/>
                <a:lumOff val="2553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7690" tIns="24003" rIns="599683" bIns="2400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b="1" kern="1200" dirty="0"/>
                <a:t>Kansallisten säädösten ja toimeenpanon viimeistely</a:t>
              </a:r>
            </a:p>
          </p:txBody>
        </p:sp>
      </p:grpSp>
      <p:pic>
        <p:nvPicPr>
          <p:cNvPr id="14" name="Kuva 13" title="Logo: CAP27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" y="5491185"/>
            <a:ext cx="2353056" cy="1176528"/>
          </a:xfrm>
          <a:prstGeom prst="rect">
            <a:avLst/>
          </a:prstGeo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748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788" cy="749300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600" dirty="0" smtClean="0">
                <a:latin typeface="+mj-lt"/>
              </a:rPr>
              <a:t>CAP27-uudistus: valmisteluvaiheet (1)</a:t>
            </a:r>
          </a:p>
        </p:txBody>
      </p:sp>
      <p:sp>
        <p:nvSpPr>
          <p:cNvPr id="8195" name="Sisällön paikkamerkki 2"/>
          <p:cNvSpPr>
            <a:spLocks noGrp="1"/>
          </p:cNvSpPr>
          <p:nvPr>
            <p:ph idx="1"/>
          </p:nvPr>
        </p:nvSpPr>
        <p:spPr>
          <a:xfrm>
            <a:off x="838200" y="1114425"/>
            <a:ext cx="10969625" cy="5478463"/>
          </a:xfrm>
        </p:spPr>
        <p:txBody>
          <a:bodyPr/>
          <a:lstStyle/>
          <a:p>
            <a:pPr eaLnBrk="1" hangingPunct="1"/>
            <a:r>
              <a:rPr lang="fi-FI" altLang="fi-FI" sz="2200" dirty="0" smtClean="0">
                <a:latin typeface="+mj-lt"/>
              </a:rPr>
              <a:t>Komissio: julkinen kuuleminen ja tiedonanto uudistuksesta 2017</a:t>
            </a:r>
          </a:p>
          <a:p>
            <a:pPr eaLnBrk="1" hangingPunct="1"/>
            <a:r>
              <a:rPr lang="fi-FI" altLang="fi-FI" sz="2200" dirty="0" smtClean="0">
                <a:latin typeface="+mj-lt"/>
              </a:rPr>
              <a:t>Komissio: EU:n monivuotinen rahoituskehysehdotus vuosille 2021–2027 (MFF) 2.5.2018 </a:t>
            </a:r>
          </a:p>
          <a:p>
            <a:pPr eaLnBrk="1" hangingPunct="1"/>
            <a:r>
              <a:rPr lang="fi-FI" altLang="fi-FI" sz="2200" dirty="0" smtClean="0">
                <a:latin typeface="+mj-lt"/>
              </a:rPr>
              <a:t>Komissio: CAP-lainsäädäntöehdotukset 1.6.2018</a:t>
            </a:r>
          </a:p>
          <a:p>
            <a:pPr lvl="1" eaLnBrk="1" hangingPunct="1"/>
            <a:r>
              <a:rPr lang="fi-FI" altLang="fi-FI" sz="1800" dirty="0" smtClean="0">
                <a:latin typeface="+mj-lt"/>
              </a:rPr>
              <a:t>CAP-strategiasuunnitelma-asetus</a:t>
            </a:r>
          </a:p>
          <a:p>
            <a:pPr lvl="1" eaLnBrk="1" hangingPunct="1"/>
            <a:r>
              <a:rPr lang="fi-FI" altLang="fi-FI" sz="1800" dirty="0" smtClean="0">
                <a:latin typeface="+mj-lt"/>
              </a:rPr>
              <a:t>Horisontaaliasetus</a:t>
            </a:r>
          </a:p>
          <a:p>
            <a:pPr lvl="1" eaLnBrk="1" hangingPunct="1"/>
            <a:r>
              <a:rPr lang="fi-FI" altLang="fi-FI" sz="1800" dirty="0" smtClean="0">
                <a:latin typeface="+mj-lt"/>
              </a:rPr>
              <a:t>Markkinajärjestelyasetuksen muutos</a:t>
            </a:r>
          </a:p>
          <a:p>
            <a:pPr eaLnBrk="1" hangingPunct="1"/>
            <a:r>
              <a:rPr lang="fi-FI" altLang="fi-FI" sz="2200" dirty="0" smtClean="0">
                <a:latin typeface="+mj-lt"/>
              </a:rPr>
              <a:t>Eurooppa-neuvosto: Rahoituskehyspäätös 21.7.2020</a:t>
            </a:r>
          </a:p>
          <a:p>
            <a:pPr eaLnBrk="1" hangingPunct="1"/>
            <a:r>
              <a:rPr lang="fi-FI" altLang="fi-FI" sz="2200" dirty="0" smtClean="0">
                <a:latin typeface="+mj-lt"/>
              </a:rPr>
              <a:t>Neuvosto ja EP muodostivat kantansa lokakuussa 2020.</a:t>
            </a:r>
          </a:p>
          <a:p>
            <a:pPr eaLnBrk="1" hangingPunct="1"/>
            <a:r>
              <a:rPr lang="fi-FI" altLang="fi-FI" sz="2200" dirty="0" smtClean="0">
                <a:latin typeface="+mj-lt"/>
              </a:rPr>
              <a:t>Kolmikantaneuvottelut vuoden 2021 kesään saakka PT pj-kaudella. Perusasetusten hyväksyntä syksyllä 2021. </a:t>
            </a:r>
          </a:p>
          <a:p>
            <a:pPr eaLnBrk="1" hangingPunct="1"/>
            <a:r>
              <a:rPr lang="fi-FI" altLang="fi-FI" sz="2200" dirty="0" smtClean="0">
                <a:latin typeface="+mj-lt"/>
              </a:rPr>
              <a:t>Alemman asteisten </a:t>
            </a:r>
            <a:r>
              <a:rPr lang="fi-FI" altLang="fi-FI" sz="2200" dirty="0" smtClean="0">
                <a:latin typeface="+mj-lt"/>
              </a:rPr>
              <a:t>EU-säädösten valmistelu </a:t>
            </a:r>
          </a:p>
        </p:txBody>
      </p:sp>
      <p:sp>
        <p:nvSpPr>
          <p:cNvPr id="8196" name="Dian numeron paikkamerkki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8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7F972854-0E74-427D-93BA-24AC7CF29F06}" type="slidenum">
              <a:rPr lang="fi-FI" altLang="fi-FI" sz="1000" smtClean="0">
                <a:solidFill>
                  <a:srgbClr val="002F5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fi-FI" altLang="fi-FI" sz="1000" smtClean="0">
              <a:solidFill>
                <a:srgbClr val="002F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MM_varipaletti">
      <a:dk1>
        <a:srgbClr val="000000"/>
      </a:dk1>
      <a:lt1>
        <a:srgbClr val="FFFFFF"/>
      </a:lt1>
      <a:dk2>
        <a:srgbClr val="002F5B"/>
      </a:dk2>
      <a:lt2>
        <a:srgbClr val="13A538"/>
      </a:lt2>
      <a:accent1>
        <a:srgbClr val="004982"/>
      </a:accent1>
      <a:accent2>
        <a:srgbClr val="89BD24"/>
      </a:accent2>
      <a:accent3>
        <a:srgbClr val="0061A7"/>
      </a:accent3>
      <a:accent4>
        <a:srgbClr val="13A538"/>
      </a:accent4>
      <a:accent5>
        <a:srgbClr val="D3D800"/>
      </a:accent5>
      <a:accent6>
        <a:srgbClr val="008F8B"/>
      </a:accent6>
      <a:hlink>
        <a:srgbClr val="0074BD"/>
      </a:hlink>
      <a:folHlink>
        <a:srgbClr val="0074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b25b787659ae01c678066d46fcd949b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643c11cf4c13186185f95add12dbb6b8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0774AC-A3AC-4105-AE62-462E29828DF1}">
  <ds:schemaRefs>
    <ds:schemaRef ds:uri="http://schemas.microsoft.com/office/infopath/2007/PartnerControls"/>
    <ds:schemaRef ds:uri="ebb82943-49da-4504-a2f3-a33fb2eb95f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F8372B6-1F2B-41BF-BF06-A349BE0527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A845E6-198F-473F-9091-E74B1C35D0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7536</TotalTime>
  <Words>987</Words>
  <Application>Microsoft Office PowerPoint</Application>
  <PresentationFormat>Laajakuva</PresentationFormat>
  <Paragraphs>280</Paragraphs>
  <Slides>25</Slides>
  <Notes>19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30" baseType="lpstr">
      <vt:lpstr>Arial</vt:lpstr>
      <vt:lpstr>Arial Regular</vt:lpstr>
      <vt:lpstr>Calibri</vt:lpstr>
      <vt:lpstr>Wingdings</vt:lpstr>
      <vt:lpstr>Office Theme</vt:lpstr>
      <vt:lpstr>Yhdessä eteenpäin</vt:lpstr>
      <vt:lpstr>CAP27: EU:n yhteinen maatalouspolitiikka </vt:lpstr>
      <vt:lpstr>Tulevaisuus tehdään yhdessä</vt:lpstr>
      <vt:lpstr>PowerPoint-esitys</vt:lpstr>
      <vt:lpstr>Tulevalla EU-rahoituskaudella…</vt:lpstr>
      <vt:lpstr>Kansalliset CAP-tavoitteet  maaseudun kehittämisessä </vt:lpstr>
      <vt:lpstr>Ohjelmallinen kokonaisuus</vt:lpstr>
      <vt:lpstr>Keskeiset päätösvaiheet  CAP-uudistuksen valmistelussa</vt:lpstr>
      <vt:lpstr>CAP27-uudistus: valmisteluvaiheet (1)</vt:lpstr>
      <vt:lpstr>CAP27-uudistus: valmisteluvaiheet (2)</vt:lpstr>
      <vt:lpstr>PowerPoint-esitys</vt:lpstr>
      <vt:lpstr> Siirtymäkausi </vt:lpstr>
      <vt:lpstr>EU:n elvytysvarat</vt:lpstr>
      <vt:lpstr>Elvytysvaroilla rahoitettavaksi esitettäviä toimenpiteitä</vt:lpstr>
      <vt:lpstr>CAP-rahoituksen muutokset Suomelle (9/2020*)</vt:lpstr>
      <vt:lpstr>PowerPoint-esitys</vt:lpstr>
      <vt:lpstr>Kehittämishankkeet</vt:lpstr>
      <vt:lpstr>Kehittämishankerahoitus</vt:lpstr>
      <vt:lpstr>Maaseudun yritysrahoitus</vt:lpstr>
      <vt:lpstr>Maatalouden rakennetuet</vt:lpstr>
      <vt:lpstr>Paikallisen kehittämisen moottori</vt:lpstr>
      <vt:lpstr>PowerPoint-esitys</vt:lpstr>
      <vt:lpstr>Odotuksia</vt:lpstr>
      <vt:lpstr>Kannattaa osallistua ja vaikuttaa!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Kaila Minna-Mari (MMM)</cp:lastModifiedBy>
  <cp:revision>395</cp:revision>
  <cp:lastPrinted>2018-10-01T09:29:27Z</cp:lastPrinted>
  <dcterms:created xsi:type="dcterms:W3CDTF">2018-09-25T15:50:35Z</dcterms:created>
  <dcterms:modified xsi:type="dcterms:W3CDTF">2021-02-15T16:06:26Z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  <property fmtid="{D5CDD505-2E9C-101B-9397-08002B2CF9AE}" pid="3" name="eDOCS AutoSave">
    <vt:lpwstr/>
  </property>
</Properties>
</file>